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04" r:id="rId2"/>
    <p:sldId id="612" r:id="rId3"/>
    <p:sldId id="614" r:id="rId4"/>
    <p:sldId id="610" r:id="rId5"/>
    <p:sldId id="615" r:id="rId6"/>
    <p:sldId id="627" r:id="rId7"/>
    <p:sldId id="617" r:id="rId8"/>
    <p:sldId id="624" r:id="rId9"/>
    <p:sldId id="616" r:id="rId10"/>
    <p:sldId id="606" r:id="rId11"/>
    <p:sldId id="619" r:id="rId12"/>
    <p:sldId id="618" r:id="rId13"/>
    <p:sldId id="609" r:id="rId14"/>
    <p:sldId id="625" r:id="rId15"/>
    <p:sldId id="630" r:id="rId16"/>
    <p:sldId id="631" r:id="rId17"/>
    <p:sldId id="588" r:id="rId18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A0000"/>
    <a:srgbClr val="FF6600"/>
    <a:srgbClr val="FF9900"/>
    <a:srgbClr val="7ABC32"/>
    <a:srgbClr val="007632"/>
    <a:srgbClr val="0000CC"/>
    <a:srgbClr val="5A8B25"/>
    <a:srgbClr val="00468E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94607" autoAdjust="0"/>
  </p:normalViewPr>
  <p:slideViewPr>
    <p:cSldViewPr>
      <p:cViewPr varScale="1">
        <p:scale>
          <a:sx n="143" d="100"/>
          <a:sy n="143" d="100"/>
        </p:scale>
        <p:origin x="28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/>
          <a:lstStyle>
            <a:lvl1pPr algn="r">
              <a:defRPr sz="1300"/>
            </a:lvl1pPr>
          </a:lstStyle>
          <a:p>
            <a:fld id="{A82B6247-F847-49A3-A9F3-CE3E584FC9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 anchor="b"/>
          <a:lstStyle>
            <a:lvl1pPr algn="r">
              <a:defRPr sz="1300"/>
            </a:lvl1pPr>
          </a:lstStyle>
          <a:p>
            <a:fld id="{0E1F5A55-14A6-43D2-AE12-7AAD6BFB90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88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/>
          <a:lstStyle>
            <a:lvl1pPr algn="r">
              <a:defRPr sz="1300"/>
            </a:lvl1pPr>
          </a:lstStyle>
          <a:p>
            <a:fld id="{67EFC582-2FD7-47ED-977C-4F1612DA3335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80" rIns="95557" bIns="477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57" tIns="47780" rIns="95557" bIns="4778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7" tIns="47780" rIns="95557" bIns="47780" rtlCol="0" anchor="b"/>
          <a:lstStyle>
            <a:lvl1pPr algn="r">
              <a:defRPr sz="1300"/>
            </a:lvl1pPr>
          </a:lstStyle>
          <a:p>
            <a:fld id="{9158F8F2-EDA6-4F4A-95EA-AC75727FDF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36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9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30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6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08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9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9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0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0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968F-B0CA-4443-947E-6919BFD65753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4E428-97D6-427B-8073-0E4A53018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pa-%20Edital%2005_Caprino.png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hyperlink" Target="Mapa-%20Edital%2007_Mandiocultura.png" TargetMode="External"/><Relationship Id="rId17" Type="http://schemas.openxmlformats.org/officeDocument/2006/relationships/image" Target="../media/image18.jpeg"/><Relationship Id="rId2" Type="http://schemas.openxmlformats.org/officeDocument/2006/relationships/image" Target="../media/image2.png"/><Relationship Id="rId16" Type="http://schemas.openxmlformats.org/officeDocument/2006/relationships/hyperlink" Target="Mapa-%20Edital%2009_Fruticultura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pa-%20Edital%2004_2015%20-%20Bovinocultura%20de%20Leite_A4.pn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Mapa-%20Edital%2006_Pesca.png" TargetMode="External"/><Relationship Id="rId4" Type="http://schemas.openxmlformats.org/officeDocument/2006/relationships/hyperlink" Target="Mapa-%20Edital%2003_2015%20-%20Apicultura%20e%20Meliponicultura_A4.pn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Mapa-%20Edital%2008_Oleaginosa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A7A57D2-FDD8-405D-88A4-5ECCF224B197}"/>
              </a:ext>
            </a:extLst>
          </p:cNvPr>
          <p:cNvSpPr txBox="1">
            <a:spLocks/>
          </p:cNvSpPr>
          <p:nvPr/>
        </p:nvSpPr>
        <p:spPr>
          <a:xfrm>
            <a:off x="434275" y="1779662"/>
            <a:ext cx="5754492" cy="612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Impacto do Projeto Bahia Produtiva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ACC37C6-ED38-418F-9FF3-ECC580EA8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97469"/>
              </p:ext>
            </p:extLst>
          </p:nvPr>
        </p:nvGraphicFramePr>
        <p:xfrm>
          <a:off x="6228184" y="2356730"/>
          <a:ext cx="2508593" cy="142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278080" imgH="1181880" progId="CorelDraw.Graphic.22">
                  <p:embed/>
                </p:oleObj>
              </mc:Choice>
              <mc:Fallback>
                <p:oleObj name="CorelDRAW" r:id="rId4" imgW="2278080" imgH="1181880" progId="CorelDraw.Graphic.2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387EBC2-9F74-438D-8AA5-9D3DF1850F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356730"/>
                        <a:ext cx="2508593" cy="1425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id="{AE979ED5-E156-0BD6-C412-461B1F48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79" y="4096094"/>
            <a:ext cx="1762750" cy="3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482D2A-5E89-2003-1E34-A78B7923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6" y="3781827"/>
            <a:ext cx="1762750" cy="9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BF385D9-E535-D609-B90A-D4EF48C0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9" y="4096094"/>
            <a:ext cx="1071563" cy="3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ão João da Bahia 2023 - São João da Bahia 2023">
            <a:extLst>
              <a:ext uri="{FF2B5EF4-FFF2-40B4-BE49-F238E27FC236}">
                <a16:creationId xmlns:a16="http://schemas.microsoft.com/office/drawing/2014/main" id="{56A803FA-8456-AF44-1357-F99194C8E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81" y="300272"/>
            <a:ext cx="961097" cy="964073"/>
          </a:xfrm>
          <a:prstGeom prst="rect">
            <a:avLst/>
          </a:prstGeom>
          <a:noFill/>
          <a:effectLst>
            <a:outerShdw blurRad="63500" dist="889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E92C0FC8-723B-434E-9D0E-10224742AA0E}"/>
              </a:ext>
            </a:extLst>
          </p:cNvPr>
          <p:cNvSpPr txBox="1"/>
          <p:nvPr/>
        </p:nvSpPr>
        <p:spPr>
          <a:xfrm>
            <a:off x="373489" y="872849"/>
            <a:ext cx="6521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2° Etapa</a:t>
            </a:r>
            <a:r>
              <a:rPr lang="pt-BR" sz="1600" dirty="0"/>
              <a:t>:  Levantamento de Dados e Análise dos Impactos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B116DD-DDF1-4BEC-AE87-7C2BACAB81A2}"/>
              </a:ext>
            </a:extLst>
          </p:cNvPr>
          <p:cNvSpPr txBox="1"/>
          <p:nvPr/>
        </p:nvSpPr>
        <p:spPr>
          <a:xfrm>
            <a:off x="965631" y="1452189"/>
            <a:ext cx="261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Linha de Base</a:t>
            </a:r>
          </a:p>
          <a:p>
            <a:pPr algn="ctr"/>
            <a:r>
              <a:rPr lang="pt-BR" sz="1400" b="1" dirty="0"/>
              <a:t>2018 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D32B658-5F07-48AA-9157-295125EE20B0}"/>
              </a:ext>
            </a:extLst>
          </p:cNvPr>
          <p:cNvSpPr txBox="1"/>
          <p:nvPr/>
        </p:nvSpPr>
        <p:spPr>
          <a:xfrm>
            <a:off x="5969119" y="139125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Avaliação Final</a:t>
            </a:r>
          </a:p>
          <a:p>
            <a:r>
              <a:rPr lang="pt-BR" sz="1400" b="1" dirty="0"/>
              <a:t>      2022</a:t>
            </a:r>
          </a:p>
          <a:p>
            <a:r>
              <a:rPr lang="pt-BR" sz="1400" b="1" dirty="0"/>
              <a:t>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5352066-6B6E-4EF8-B1F2-DA469616A5D4}"/>
              </a:ext>
            </a:extLst>
          </p:cNvPr>
          <p:cNvSpPr/>
          <p:nvPr/>
        </p:nvSpPr>
        <p:spPr>
          <a:xfrm>
            <a:off x="696012" y="3766677"/>
            <a:ext cx="1298999" cy="43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60" b="1" dirty="0">
                <a:solidFill>
                  <a:schemeClr val="tx1"/>
                </a:solidFill>
              </a:rPr>
              <a:t>Grupo de Controle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95DBCE8-E6DD-46EF-A59D-C803BD8C0BD7}"/>
              </a:ext>
            </a:extLst>
          </p:cNvPr>
          <p:cNvSpPr/>
          <p:nvPr/>
        </p:nvSpPr>
        <p:spPr>
          <a:xfrm>
            <a:off x="2607798" y="3800138"/>
            <a:ext cx="1197070" cy="43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60" b="1" dirty="0">
                <a:solidFill>
                  <a:schemeClr val="tx1"/>
                </a:solidFill>
              </a:rPr>
              <a:t>Grupo de Tratamento</a:t>
            </a:r>
            <a:endParaRPr lang="pt-BR" sz="1260" dirty="0">
              <a:solidFill>
                <a:schemeClr val="tx1"/>
              </a:solidFill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7C37BC0-FB86-434E-934B-2ED4CC9D6F7F}"/>
              </a:ext>
            </a:extLst>
          </p:cNvPr>
          <p:cNvSpPr txBox="1"/>
          <p:nvPr/>
        </p:nvSpPr>
        <p:spPr>
          <a:xfrm>
            <a:off x="1001102" y="4267649"/>
            <a:ext cx="235554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009900"/>
                </a:solidFill>
              </a:rPr>
              <a:t> </a:t>
            </a:r>
            <a:r>
              <a:rPr lang="pt-BR" sz="1600" b="1" dirty="0">
                <a:solidFill>
                  <a:srgbClr val="009900"/>
                </a:solidFill>
              </a:rPr>
              <a:t>Antes da Intervenção do Projeto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222C8C5-8262-47CB-9B82-1045F62EFC6D}"/>
              </a:ext>
            </a:extLst>
          </p:cNvPr>
          <p:cNvSpPr txBox="1"/>
          <p:nvPr/>
        </p:nvSpPr>
        <p:spPr>
          <a:xfrm>
            <a:off x="5861515" y="4256009"/>
            <a:ext cx="180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9900"/>
                </a:solidFill>
              </a:rPr>
              <a:t>Pós Intervenção do Projeto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6245B03-9CC4-4F5B-AF05-1F024FE59774}"/>
              </a:ext>
            </a:extLst>
          </p:cNvPr>
          <p:cNvSpPr/>
          <p:nvPr/>
        </p:nvSpPr>
        <p:spPr>
          <a:xfrm>
            <a:off x="423403" y="2146831"/>
            <a:ext cx="1803761" cy="16486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0A0F3007-BF08-4FC6-9838-BEB19DE72D7B}"/>
              </a:ext>
            </a:extLst>
          </p:cNvPr>
          <p:cNvSpPr/>
          <p:nvPr/>
        </p:nvSpPr>
        <p:spPr>
          <a:xfrm>
            <a:off x="5144748" y="3759927"/>
            <a:ext cx="1298999" cy="43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60" b="1" dirty="0">
                <a:solidFill>
                  <a:schemeClr val="tx1"/>
                </a:solidFill>
              </a:rPr>
              <a:t>Grupo de Controle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65B99A32-1CA6-4494-8475-C8EA7BA9CFB5}"/>
              </a:ext>
            </a:extLst>
          </p:cNvPr>
          <p:cNvSpPr/>
          <p:nvPr/>
        </p:nvSpPr>
        <p:spPr>
          <a:xfrm>
            <a:off x="7185092" y="3759572"/>
            <a:ext cx="1197070" cy="433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60" b="1" dirty="0">
                <a:solidFill>
                  <a:schemeClr val="tx1"/>
                </a:solidFill>
              </a:rPr>
              <a:t>Grupo de Tratamento</a:t>
            </a:r>
            <a:endParaRPr lang="pt-BR" sz="1260" dirty="0">
              <a:solidFill>
                <a:schemeClr val="tx1"/>
              </a:solidFill>
            </a:endParaRPr>
          </a:p>
        </p:txBody>
      </p:sp>
      <p:pic>
        <p:nvPicPr>
          <p:cNvPr id="7" name="Imagem 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B457387-BE22-495E-AC52-4C8F8789B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2741751"/>
            <a:ext cx="397876" cy="397876"/>
          </a:xfrm>
          <a:prstGeom prst="rect">
            <a:avLst/>
          </a:prstGeom>
        </p:spPr>
      </p:pic>
      <p:pic>
        <p:nvPicPr>
          <p:cNvPr id="9" name="Imagem 8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3A778E78-B272-4F61-BF69-4715B448B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79" y="2197283"/>
            <a:ext cx="390001" cy="390001"/>
          </a:xfrm>
          <a:prstGeom prst="rect">
            <a:avLst/>
          </a:prstGeom>
        </p:spPr>
      </p:pic>
      <p:pic>
        <p:nvPicPr>
          <p:cNvPr id="54" name="Imagem 5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5E62A9D8-8D7F-4B21-8DB3-F891DDDE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72" y="3162942"/>
            <a:ext cx="397876" cy="397876"/>
          </a:xfrm>
          <a:prstGeom prst="rect">
            <a:avLst/>
          </a:prstGeom>
        </p:spPr>
      </p:pic>
      <p:pic>
        <p:nvPicPr>
          <p:cNvPr id="55" name="Imagem 54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4E30FA26-2017-4EEC-BBBE-E9F75DE12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6" y="2715836"/>
            <a:ext cx="390001" cy="390001"/>
          </a:xfrm>
          <a:prstGeom prst="rect">
            <a:avLst/>
          </a:prstGeom>
        </p:spPr>
      </p:pic>
      <p:pic>
        <p:nvPicPr>
          <p:cNvPr id="57" name="Imagem 5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A19D243-BC98-45FD-86A7-507AC450FF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43" y="2682626"/>
            <a:ext cx="380409" cy="397876"/>
          </a:xfrm>
          <a:prstGeom prst="rect">
            <a:avLst/>
          </a:prstGeom>
        </p:spPr>
      </p:pic>
      <p:pic>
        <p:nvPicPr>
          <p:cNvPr id="59" name="Imagem 58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18F8B18-D499-4F54-AD9F-BA0BD963C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64" y="3192418"/>
            <a:ext cx="380409" cy="397876"/>
          </a:xfrm>
          <a:prstGeom prst="rect">
            <a:avLst/>
          </a:prstGeom>
        </p:spPr>
      </p:pic>
      <p:pic>
        <p:nvPicPr>
          <p:cNvPr id="60" name="Imagem 59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74AC69F3-AD8F-4C70-92E5-FA3B6576E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49" y="2692747"/>
            <a:ext cx="372880" cy="390001"/>
          </a:xfrm>
          <a:prstGeom prst="rect">
            <a:avLst/>
          </a:prstGeom>
        </p:spPr>
      </p:pic>
      <p:sp>
        <p:nvSpPr>
          <p:cNvPr id="61" name="Elipse 60">
            <a:extLst>
              <a:ext uri="{FF2B5EF4-FFF2-40B4-BE49-F238E27FC236}">
                <a16:creationId xmlns:a16="http://schemas.microsoft.com/office/drawing/2014/main" id="{D31BB4E2-03E6-447B-B1E3-D7BE1322EE00}"/>
              </a:ext>
            </a:extLst>
          </p:cNvPr>
          <p:cNvSpPr/>
          <p:nvPr/>
        </p:nvSpPr>
        <p:spPr>
          <a:xfrm>
            <a:off x="2274678" y="2199270"/>
            <a:ext cx="1724576" cy="16486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Imagem 61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D87BCE3-48AB-4D13-AE3E-8AC999E1B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92" y="2471486"/>
            <a:ext cx="397876" cy="397876"/>
          </a:xfrm>
          <a:prstGeom prst="rect">
            <a:avLst/>
          </a:prstGeom>
        </p:spPr>
      </p:pic>
      <p:pic>
        <p:nvPicPr>
          <p:cNvPr id="63" name="Imagem 62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BA369F3B-6634-4E40-A7DD-E61216FE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9" y="2181749"/>
            <a:ext cx="390001" cy="390001"/>
          </a:xfrm>
          <a:prstGeom prst="rect">
            <a:avLst/>
          </a:prstGeom>
        </p:spPr>
      </p:pic>
      <p:pic>
        <p:nvPicPr>
          <p:cNvPr id="64" name="Imagem 6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F1CEF89-B1A9-4F61-80F6-F296B01BA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86" y="3029507"/>
            <a:ext cx="397876" cy="397876"/>
          </a:xfrm>
          <a:prstGeom prst="rect">
            <a:avLst/>
          </a:prstGeom>
        </p:spPr>
      </p:pic>
      <p:pic>
        <p:nvPicPr>
          <p:cNvPr id="65" name="Imagem 64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F488D988-D4A8-4021-B23F-24D130D9E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83" y="2550688"/>
            <a:ext cx="390001" cy="390001"/>
          </a:xfrm>
          <a:prstGeom prst="rect">
            <a:avLst/>
          </a:prstGeom>
        </p:spPr>
      </p:pic>
      <p:sp>
        <p:nvSpPr>
          <p:cNvPr id="66" name="Elipse 65">
            <a:extLst>
              <a:ext uri="{FF2B5EF4-FFF2-40B4-BE49-F238E27FC236}">
                <a16:creationId xmlns:a16="http://schemas.microsoft.com/office/drawing/2014/main" id="{A243D5CC-85D3-4CEF-ADD9-A47DC27CC757}"/>
              </a:ext>
            </a:extLst>
          </p:cNvPr>
          <p:cNvSpPr/>
          <p:nvPr/>
        </p:nvSpPr>
        <p:spPr>
          <a:xfrm>
            <a:off x="5038726" y="2040571"/>
            <a:ext cx="1803761" cy="16486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7" name="Imagem 66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7993F89-CF36-4B7E-BE83-318D00D3F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48" y="2515268"/>
            <a:ext cx="397876" cy="397876"/>
          </a:xfrm>
          <a:prstGeom prst="rect">
            <a:avLst/>
          </a:prstGeom>
        </p:spPr>
      </p:pic>
      <p:pic>
        <p:nvPicPr>
          <p:cNvPr id="68" name="Imagem 67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9DF3D0F1-7475-47B0-AFB6-A54AA6A07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60" y="2172402"/>
            <a:ext cx="390001" cy="390001"/>
          </a:xfrm>
          <a:prstGeom prst="rect">
            <a:avLst/>
          </a:prstGeom>
        </p:spPr>
      </p:pic>
      <p:pic>
        <p:nvPicPr>
          <p:cNvPr id="69" name="Imagem 68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531C320-1CA4-4EB3-8581-BB39754B99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67" y="3010535"/>
            <a:ext cx="397876" cy="397876"/>
          </a:xfrm>
          <a:prstGeom prst="rect">
            <a:avLst/>
          </a:prstGeom>
        </p:spPr>
      </p:pic>
      <p:pic>
        <p:nvPicPr>
          <p:cNvPr id="70" name="Imagem 69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93E89575-1600-46A7-9A77-B815B6EBA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61" y="2592280"/>
            <a:ext cx="390001" cy="390001"/>
          </a:xfrm>
          <a:prstGeom prst="rect">
            <a:avLst/>
          </a:prstGeom>
        </p:spPr>
      </p:pic>
      <p:sp>
        <p:nvSpPr>
          <p:cNvPr id="71" name="Elipse 70">
            <a:extLst>
              <a:ext uri="{FF2B5EF4-FFF2-40B4-BE49-F238E27FC236}">
                <a16:creationId xmlns:a16="http://schemas.microsoft.com/office/drawing/2014/main" id="{F86DBE23-D391-45BC-94ED-CDDFDB88BCF3}"/>
              </a:ext>
            </a:extLst>
          </p:cNvPr>
          <p:cNvSpPr/>
          <p:nvPr/>
        </p:nvSpPr>
        <p:spPr>
          <a:xfrm>
            <a:off x="6884362" y="2086491"/>
            <a:ext cx="1803761" cy="16486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" name="Imagem 73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BEBC44FA-7322-4BDF-B4F9-4E537F0A3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66" y="2315777"/>
            <a:ext cx="390001" cy="390001"/>
          </a:xfrm>
          <a:prstGeom prst="rect">
            <a:avLst/>
          </a:prstGeom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539AB525-E37F-4325-81F2-51DA8E760F14}"/>
              </a:ext>
            </a:extLst>
          </p:cNvPr>
          <p:cNvSpPr txBox="1">
            <a:spLocks/>
          </p:cNvSpPr>
          <p:nvPr/>
        </p:nvSpPr>
        <p:spPr>
          <a:xfrm>
            <a:off x="323528" y="411510"/>
            <a:ext cx="4536504" cy="55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Etapas da Avaliação de Impacto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CDA16DE-F242-44C2-9374-A5311CE3ED65}"/>
              </a:ext>
            </a:extLst>
          </p:cNvPr>
          <p:cNvCxnSpPr/>
          <p:nvPr/>
        </p:nvCxnSpPr>
        <p:spPr>
          <a:xfrm>
            <a:off x="4499992" y="1443695"/>
            <a:ext cx="0" cy="344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EE74680-B4E6-4C83-B6DA-337452D0875B}"/>
              </a:ext>
            </a:extLst>
          </p:cNvPr>
          <p:cNvSpPr txBox="1"/>
          <p:nvPr/>
        </p:nvSpPr>
        <p:spPr>
          <a:xfrm>
            <a:off x="2195736" y="355559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cs typeface="Times New Roman" panose="02020603050405020304" pitchFamily="18" charset="0"/>
              </a:rPr>
              <a:t>Desenho da Avaliação Final de Impacto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BCC0BBF-7DE1-B092-525F-88332F28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662"/>
            <a:ext cx="1587143" cy="135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6DE346F-A68D-3B16-332D-12B10ED3B37C}"/>
              </a:ext>
            </a:extLst>
          </p:cNvPr>
          <p:cNvSpPr txBox="1"/>
          <p:nvPr/>
        </p:nvSpPr>
        <p:spPr>
          <a:xfrm>
            <a:off x="2843808" y="127124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1600" dirty="0"/>
              <a:t>Priorizou-se a aplicação dos questionário junto aos respondentes da Linha de Base: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sz="1600" dirty="0"/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931AA10A-4290-917F-839A-B336C9781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16164"/>
              </p:ext>
            </p:extLst>
          </p:nvPr>
        </p:nvGraphicFramePr>
        <p:xfrm>
          <a:off x="3059832" y="2012193"/>
          <a:ext cx="3890637" cy="8485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02056586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44537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61605302"/>
                    </a:ext>
                  </a:extLst>
                </a:gridCol>
                <a:gridCol w="556609">
                  <a:extLst>
                    <a:ext uri="{9D8B030D-6E8A-4147-A177-3AD203B41FA5}">
                      <a16:colId xmlns:a16="http://schemas.microsoft.com/office/drawing/2014/main" val="3524606498"/>
                    </a:ext>
                  </a:extLst>
                </a:gridCol>
                <a:gridCol w="741740">
                  <a:extLst>
                    <a:ext uri="{9D8B030D-6E8A-4147-A177-3AD203B41FA5}">
                      <a16:colId xmlns:a16="http://schemas.microsoft.com/office/drawing/2014/main" val="1986870598"/>
                    </a:ext>
                  </a:extLst>
                </a:gridCol>
              </a:tblGrid>
              <a:tr h="269148">
                <a:tc>
                  <a:txBody>
                    <a:bodyPr/>
                    <a:lstStyle/>
                    <a:p>
                      <a:pPr algn="l"/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Controle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Tratamento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Top4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220026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Organização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156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204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23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383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5332271"/>
                  </a:ext>
                </a:extLst>
              </a:tr>
              <a:tr h="32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Produtor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737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1003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127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1.867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374382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8D87D55-4B10-6A0E-8C50-A2401EE17914}"/>
              </a:ext>
            </a:extLst>
          </p:cNvPr>
          <p:cNvSpPr txBox="1"/>
          <p:nvPr/>
        </p:nvSpPr>
        <p:spPr>
          <a:xfrm>
            <a:off x="2843808" y="308863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600" dirty="0"/>
              <a:t>Houve também a aplicação de questionários nos demais que não responderam na Linha de base</a:t>
            </a:r>
          </a:p>
          <a:p>
            <a:pPr algn="just"/>
            <a:endParaRPr lang="pt-BR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600" dirty="0"/>
              <a:t>Houve um procedimento de substituição dos respondentes, quando não foram identificados os da Linha de Base</a:t>
            </a:r>
          </a:p>
        </p:txBody>
      </p:sp>
    </p:spTree>
    <p:extLst>
      <p:ext uri="{BB962C8B-B14F-4D97-AF65-F5344CB8AC3E}">
        <p14:creationId xmlns:p14="http://schemas.microsoft.com/office/powerpoint/2010/main" val="8088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EE74680-B4E6-4C83-B6DA-337452D0875B}"/>
              </a:ext>
            </a:extLst>
          </p:cNvPr>
          <p:cNvSpPr txBox="1"/>
          <p:nvPr/>
        </p:nvSpPr>
        <p:spPr>
          <a:xfrm>
            <a:off x="2195736" y="355559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cs typeface="Times New Roman" panose="02020603050405020304" pitchFamily="18" charset="0"/>
              </a:rPr>
              <a:t>Estratégia da Avaliação de Impacto – Marco 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D469932-1A77-4C62-B8D0-8CC2114D3A1C}"/>
              </a:ext>
            </a:extLst>
          </p:cNvPr>
          <p:cNvSpPr txBox="1"/>
          <p:nvPr/>
        </p:nvSpPr>
        <p:spPr>
          <a:xfrm>
            <a:off x="4789013" y="4323920"/>
            <a:ext cx="223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+mj-lt"/>
                <a:cs typeface="Times New Roman" panose="02020603050405020304" pitchFamily="18" charset="0"/>
              </a:rPr>
              <a:t>Realização da Coleta de Dados  - Marco 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6C0D9B-C0E1-4622-A74F-2C87B0C1610B}"/>
              </a:ext>
            </a:extLst>
          </p:cNvPr>
          <p:cNvSpPr txBox="1"/>
          <p:nvPr/>
        </p:nvSpPr>
        <p:spPr>
          <a:xfrm>
            <a:off x="1619672" y="4188838"/>
            <a:ext cx="254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Realização do Planejamento da Avaliação e Análise dos impactos do Projeto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95AA45C-6BD8-4996-B419-753AC2B3E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36147"/>
            <a:ext cx="983870" cy="84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D52EC5-1A85-49DA-99F1-C6BF74CF2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814" y="2956525"/>
            <a:ext cx="2543175" cy="1399018"/>
          </a:xfrm>
          <a:prstGeom prst="rect">
            <a:avLst/>
          </a:prstGeom>
        </p:spPr>
      </p:pic>
      <p:pic>
        <p:nvPicPr>
          <p:cNvPr id="19" name="Imagem 18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70928D61-A5A0-4B07-A574-C8CED28FF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5" y="1439769"/>
            <a:ext cx="2543175" cy="1293770"/>
          </a:xfrm>
          <a:prstGeom prst="rect">
            <a:avLst/>
          </a:prstGeom>
        </p:spPr>
      </p:pic>
      <p:sp>
        <p:nvSpPr>
          <p:cNvPr id="20" name="Chave Esquerda 19">
            <a:extLst>
              <a:ext uri="{FF2B5EF4-FFF2-40B4-BE49-F238E27FC236}">
                <a16:creationId xmlns:a16="http://schemas.microsoft.com/office/drawing/2014/main" id="{E1486111-6747-428F-8C1E-8F22F278BD16}"/>
              </a:ext>
            </a:extLst>
          </p:cNvPr>
          <p:cNvSpPr/>
          <p:nvPr/>
        </p:nvSpPr>
        <p:spPr>
          <a:xfrm rot="5400000">
            <a:off x="4124156" y="1646753"/>
            <a:ext cx="461665" cy="27282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80715E6-FABE-40E8-8FC6-59C6B8B65931}"/>
              </a:ext>
            </a:extLst>
          </p:cNvPr>
          <p:cNvSpPr txBox="1"/>
          <p:nvPr/>
        </p:nvSpPr>
        <p:spPr>
          <a:xfrm>
            <a:off x="3172856" y="975434"/>
            <a:ext cx="221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+mj-lt"/>
                <a:cs typeface="Times New Roman" panose="02020603050405020304" pitchFamily="18" charset="0"/>
              </a:rPr>
              <a:t>Contratação de </a:t>
            </a:r>
          </a:p>
          <a:p>
            <a:pPr algn="ctr"/>
            <a:r>
              <a:rPr lang="pt-BR" sz="1200" b="1" dirty="0">
                <a:latin typeface="+mj-lt"/>
                <a:cs typeface="Times New Roman" panose="02020603050405020304" pitchFamily="18" charset="0"/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16195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EE74680-B4E6-4C83-B6DA-337452D0875B}"/>
              </a:ext>
            </a:extLst>
          </p:cNvPr>
          <p:cNvSpPr txBox="1"/>
          <p:nvPr/>
        </p:nvSpPr>
        <p:spPr>
          <a:xfrm>
            <a:off x="2516273" y="332363"/>
            <a:ext cx="41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Estratégia  da Coleta de Dados</a:t>
            </a:r>
          </a:p>
          <a:p>
            <a:pPr algn="ctr"/>
            <a:r>
              <a:rPr lang="pt-BR" dirty="0"/>
              <a:t> Avaliação de Impacto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9642FA6-FDD9-4DB6-9EA0-AB312A27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0" y="1709835"/>
            <a:ext cx="1512168" cy="129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47E3F9DD-3CFB-4AD2-924B-234C4ADA6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83008"/>
              </p:ext>
            </p:extLst>
          </p:nvPr>
        </p:nvGraphicFramePr>
        <p:xfrm>
          <a:off x="2653586" y="1858291"/>
          <a:ext cx="1264921" cy="112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935360" imgH="1731600" progId="CorelDraw.Graphic.22">
                  <p:embed/>
                </p:oleObj>
              </mc:Choice>
              <mc:Fallback>
                <p:oleObj name="CorelDRAW" r:id="rId4" imgW="1935360" imgH="1731600" progId="CorelDraw.Graphic.22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E52726FA-846B-4C3E-83A7-033222F70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586" y="1858291"/>
                        <a:ext cx="1264921" cy="1127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Imagem 28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9584934E-099A-456E-BBE2-75E1A3BE5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18" y="1636773"/>
            <a:ext cx="1264920" cy="12964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29485D6-92AF-4335-BFAA-51B46C4701FF}"/>
              </a:ext>
            </a:extLst>
          </p:cNvPr>
          <p:cNvSpPr txBox="1"/>
          <p:nvPr/>
        </p:nvSpPr>
        <p:spPr>
          <a:xfrm>
            <a:off x="511738" y="3013639"/>
            <a:ext cx="17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Aplicação dos  questionários  por pesquisadores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374503-8269-4860-8396-B9D4147D47D3}"/>
              </a:ext>
            </a:extLst>
          </p:cNvPr>
          <p:cNvSpPr txBox="1"/>
          <p:nvPr/>
        </p:nvSpPr>
        <p:spPr>
          <a:xfrm>
            <a:off x="2685374" y="2974424"/>
            <a:ext cx="1547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Utilização de instrumentos  eletrônicos - </a:t>
            </a:r>
            <a:r>
              <a:rPr lang="pt-BR" sz="1200" b="1" dirty="0"/>
              <a:t>SurveyCTO 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B0A87B42-C969-400F-A519-9598CE999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606494"/>
              </p:ext>
            </p:extLst>
          </p:nvPr>
        </p:nvGraphicFramePr>
        <p:xfrm>
          <a:off x="6766978" y="1776855"/>
          <a:ext cx="1788875" cy="101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278080" imgH="1181880" progId="CorelDraw.Graphic.22">
                  <p:embed/>
                </p:oleObj>
              </mc:Choice>
              <mc:Fallback>
                <p:oleObj name="CorelDRAW" r:id="rId7" imgW="2278080" imgH="1181880" progId="CorelDraw.Graphic.22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8E647A8C-3F00-4C1F-B29F-2587D09FE8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6978" y="1776855"/>
                        <a:ext cx="1788875" cy="1016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2E6AEC17-BC55-4155-B706-2110F1A1FC4C}"/>
              </a:ext>
            </a:extLst>
          </p:cNvPr>
          <p:cNvSpPr txBox="1"/>
          <p:nvPr/>
        </p:nvSpPr>
        <p:spPr>
          <a:xfrm>
            <a:off x="4520514" y="2959617"/>
            <a:ext cx="2085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Aplicação dos questionários junto as Organizações Produtivas e Produtores da amostra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73BBADB-57E5-44B7-95DA-4237228DD2AE}"/>
              </a:ext>
            </a:extLst>
          </p:cNvPr>
          <p:cNvSpPr txBox="1"/>
          <p:nvPr/>
        </p:nvSpPr>
        <p:spPr>
          <a:xfrm>
            <a:off x="6796688" y="2936879"/>
            <a:ext cx="170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Realização de análise dos dados pela equipe da Instituição contratada</a:t>
            </a:r>
          </a:p>
        </p:txBody>
      </p:sp>
      <p:sp>
        <p:nvSpPr>
          <p:cNvPr id="37" name="Chave Esquerda 36">
            <a:extLst>
              <a:ext uri="{FF2B5EF4-FFF2-40B4-BE49-F238E27FC236}">
                <a16:creationId xmlns:a16="http://schemas.microsoft.com/office/drawing/2014/main" id="{27AC116F-FD8D-4A33-AF2A-1714A52A37C4}"/>
              </a:ext>
            </a:extLst>
          </p:cNvPr>
          <p:cNvSpPr/>
          <p:nvPr/>
        </p:nvSpPr>
        <p:spPr>
          <a:xfrm rot="16200000">
            <a:off x="4320022" y="65403"/>
            <a:ext cx="241355" cy="75902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236BBBC-4CB4-4A99-A1B9-939B1A516520}"/>
              </a:ext>
            </a:extLst>
          </p:cNvPr>
          <p:cNvSpPr txBox="1"/>
          <p:nvPr/>
        </p:nvSpPr>
        <p:spPr>
          <a:xfrm>
            <a:off x="2274050" y="4021211"/>
            <a:ext cx="449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Acompanhamento e supervisão da Coordenação de 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20312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150FBA-76C2-574D-6EAB-A2727A3DFADC}"/>
              </a:ext>
            </a:extLst>
          </p:cNvPr>
          <p:cNvSpPr txBox="1"/>
          <p:nvPr/>
        </p:nvSpPr>
        <p:spPr>
          <a:xfrm>
            <a:off x="1763688" y="351481"/>
            <a:ext cx="540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  <a:cs typeface="Times New Roman" panose="02020603050405020304" pitchFamily="18" charset="0"/>
              </a:rPr>
              <a:t>Marco I</a:t>
            </a:r>
          </a:p>
        </p:txBody>
      </p:sp>
      <p:pic>
        <p:nvPicPr>
          <p:cNvPr id="3" name="Imagem 2" descr="J:\B.P. - MONITORAMENTO E AVALIAÇÃO\Avaliação de Impacto\Planejamento da Linha de Base\Mapas com Municípios\Mapa 12 - Municípios contemplados da Coleta de Dados_atualizado28_06_cor2.png">
            <a:extLst>
              <a:ext uri="{FF2B5EF4-FFF2-40B4-BE49-F238E27FC236}">
                <a16:creationId xmlns:a16="http://schemas.microsoft.com/office/drawing/2014/main" id="{ACF8E0FC-5E83-B699-A596-A0A86C9F077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1"/>
          <a:stretch/>
        </p:blipFill>
        <p:spPr bwMode="auto">
          <a:xfrm>
            <a:off x="4572000" y="774169"/>
            <a:ext cx="3744416" cy="399527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5FEAB63-565F-C7B7-B3E8-967474AF721C}"/>
              </a:ext>
            </a:extLst>
          </p:cNvPr>
          <p:cNvSpPr/>
          <p:nvPr/>
        </p:nvSpPr>
        <p:spPr>
          <a:xfrm>
            <a:off x="381059" y="1590930"/>
            <a:ext cx="29523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/>
              <a:t>Abrangência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sz="1600" dirty="0"/>
              <a:t>Municípios: 210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/>
              <a:t>Territórios de Identidade:27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/>
              <a:t>Questionários aplicados: 2385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A5374BB-83B2-C1BA-5FBB-B8E1AFFB2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78395"/>
              </p:ext>
            </p:extLst>
          </p:nvPr>
        </p:nvGraphicFramePr>
        <p:xfrm>
          <a:off x="539552" y="3681162"/>
          <a:ext cx="3890637" cy="8485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02056586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44537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61605302"/>
                    </a:ext>
                  </a:extLst>
                </a:gridCol>
                <a:gridCol w="556609">
                  <a:extLst>
                    <a:ext uri="{9D8B030D-6E8A-4147-A177-3AD203B41FA5}">
                      <a16:colId xmlns:a16="http://schemas.microsoft.com/office/drawing/2014/main" val="3524606498"/>
                    </a:ext>
                  </a:extLst>
                </a:gridCol>
                <a:gridCol w="741740">
                  <a:extLst>
                    <a:ext uri="{9D8B030D-6E8A-4147-A177-3AD203B41FA5}">
                      <a16:colId xmlns:a16="http://schemas.microsoft.com/office/drawing/2014/main" val="1986870598"/>
                    </a:ext>
                  </a:extLst>
                </a:gridCol>
              </a:tblGrid>
              <a:tr h="269148">
                <a:tc>
                  <a:txBody>
                    <a:bodyPr/>
                    <a:lstStyle/>
                    <a:p>
                      <a:pPr algn="l"/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Controle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Tratamento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Top4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220026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Organização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168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224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418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5332271"/>
                  </a:ext>
                </a:extLst>
              </a:tr>
              <a:tr h="32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Produtor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782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1.080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105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Noto Sans CJK SC Regular"/>
                          <a:cs typeface="FreeSans"/>
                        </a:rPr>
                        <a:t>1967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374382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E1C680C-653A-8D57-1B4B-D9BDF7B15E7E}"/>
              </a:ext>
            </a:extLst>
          </p:cNvPr>
          <p:cNvSpPr txBox="1"/>
          <p:nvPr/>
        </p:nvSpPr>
        <p:spPr>
          <a:xfrm>
            <a:off x="381059" y="10606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800" b="1" dirty="0">
                <a:solidFill>
                  <a:schemeClr val="tx1"/>
                </a:solidFill>
              </a:rPr>
              <a:t>Realização: </a:t>
            </a:r>
            <a:r>
              <a:rPr lang="pt-BR" sz="1600" dirty="0">
                <a:solidFill>
                  <a:schemeClr val="tx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735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CE8D3ED-C621-6DE8-CB74-B0C82B399B76}"/>
              </a:ext>
            </a:extLst>
          </p:cNvPr>
          <p:cNvSpPr txBox="1">
            <a:spLocks/>
          </p:cNvSpPr>
          <p:nvPr/>
        </p:nvSpPr>
        <p:spPr>
          <a:xfrm>
            <a:off x="-1175625" y="507731"/>
            <a:ext cx="6092514" cy="55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CE56DF-25DF-7DD4-65D8-D7F5144C6C00}"/>
              </a:ext>
            </a:extLst>
          </p:cNvPr>
          <p:cNvSpPr txBox="1"/>
          <p:nvPr/>
        </p:nvSpPr>
        <p:spPr>
          <a:xfrm>
            <a:off x="3203848" y="439881"/>
            <a:ext cx="433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  <a:cs typeface="Times New Roman" panose="02020603050405020304" pitchFamily="18" charset="0"/>
              </a:rPr>
              <a:t>Metodologia Econométrica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D4E2E2-0C78-9CA9-4BA5-4D81CA93D326}"/>
              </a:ext>
            </a:extLst>
          </p:cNvPr>
          <p:cNvSpPr txBox="1"/>
          <p:nvPr/>
        </p:nvSpPr>
        <p:spPr>
          <a:xfrm>
            <a:off x="607801" y="1020837"/>
            <a:ext cx="8123762" cy="8617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Estudo Controlado Randomizado (ECR)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Calibri" panose="020F0502020204030204" pitchFamily="34" charset="0"/>
              </a:rPr>
              <a:t>Com a aleatorização, em </a:t>
            </a:r>
            <a:r>
              <a:rPr lang="pt-BR" sz="1600" dirty="0">
                <a:latin typeface="Calibri" panose="020F0502020204030204" pitchFamily="34" charset="0"/>
              </a:rPr>
              <a:t>média, antes do tratamento, os grupos GT e GC sejam semelhantes em características observáveis.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DA4F2C-2F7A-02F0-2CE0-632AEBF6168F}"/>
              </a:ext>
            </a:extLst>
          </p:cNvPr>
          <p:cNvSpPr txBox="1"/>
          <p:nvPr/>
        </p:nvSpPr>
        <p:spPr>
          <a:xfrm>
            <a:off x="566976" y="2450208"/>
            <a:ext cx="8123762" cy="86177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Efeito Médio do Tratamento (ATE - 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Treatment Effect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pressuposto de compliance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ausência de atrito amostral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AEB9FC-7EF8-C897-DFAB-31A989C0BCE4}"/>
              </a:ext>
            </a:extLst>
          </p:cNvPr>
          <p:cNvSpPr txBox="1"/>
          <p:nvPr/>
        </p:nvSpPr>
        <p:spPr>
          <a:xfrm>
            <a:off x="566976" y="3757572"/>
            <a:ext cx="3773849" cy="64633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Intenção de Tratar (ITT -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Intention to Treat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9B3CA3-BE68-083F-41B3-B7C6E3C1EA1C}"/>
              </a:ext>
            </a:extLst>
          </p:cNvPr>
          <p:cNvSpPr txBox="1"/>
          <p:nvPr/>
        </p:nvSpPr>
        <p:spPr>
          <a:xfrm>
            <a:off x="4916889" y="3715914"/>
            <a:ext cx="3773849" cy="92333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Efeito Causal Médio sobre os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Compliers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(CACE - 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Complier Average Causal Effect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77DA20-E630-F682-6420-AF383F1B4BDE}"/>
              </a:ext>
            </a:extLst>
          </p:cNvPr>
          <p:cNvSpPr txBox="1"/>
          <p:nvPr/>
        </p:nvSpPr>
        <p:spPr>
          <a:xfrm>
            <a:off x="251520" y="4634326"/>
            <a:ext cx="419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pt-BR" sz="1200" dirty="0"/>
              <a:t>Para estimar o CACE utilizou-se modelos de </a:t>
            </a:r>
            <a:r>
              <a:rPr lang="pt-BR" sz="1200" dirty="0" err="1"/>
              <a:t>diff</a:t>
            </a:r>
            <a:r>
              <a:rPr lang="pt-BR" sz="1200" dirty="0"/>
              <a:t>-</a:t>
            </a:r>
            <a:r>
              <a:rPr lang="pt-BR" sz="1200" dirty="0" err="1"/>
              <a:t>in-diff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CE8D3ED-C621-6DE8-CB74-B0C82B399B76}"/>
              </a:ext>
            </a:extLst>
          </p:cNvPr>
          <p:cNvSpPr txBox="1">
            <a:spLocks/>
          </p:cNvSpPr>
          <p:nvPr/>
        </p:nvSpPr>
        <p:spPr>
          <a:xfrm>
            <a:off x="-1175625" y="507731"/>
            <a:ext cx="6092514" cy="55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928076-1FC6-0CAB-4088-75A9F080D3A1}"/>
              </a:ext>
            </a:extLst>
          </p:cNvPr>
          <p:cNvSpPr txBox="1"/>
          <p:nvPr/>
        </p:nvSpPr>
        <p:spPr>
          <a:xfrm>
            <a:off x="1217550" y="229075"/>
            <a:ext cx="61304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Resultados preliminares da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Avaliação de Impacto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C5372E23-6CF8-356A-13BF-181E1F117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88058"/>
              </p:ext>
            </p:extLst>
          </p:nvPr>
        </p:nvGraphicFramePr>
        <p:xfrm>
          <a:off x="215518" y="2384476"/>
          <a:ext cx="8712964" cy="171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50">
                  <a:extLst>
                    <a:ext uri="{9D8B030D-6E8A-4147-A177-3AD203B41FA5}">
                      <a16:colId xmlns:a16="http://schemas.microsoft.com/office/drawing/2014/main" val="404974046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56242845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202178357"/>
                    </a:ext>
                  </a:extLst>
                </a:gridCol>
                <a:gridCol w="2717074">
                  <a:extLst>
                    <a:ext uri="{9D8B030D-6E8A-4147-A177-3AD203B41FA5}">
                      <a16:colId xmlns:a16="http://schemas.microsoft.com/office/drawing/2014/main" val="537343770"/>
                    </a:ext>
                  </a:extLst>
                </a:gridCol>
              </a:tblGrid>
              <a:tr h="1717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4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10,7%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renda </a:t>
                      </a:r>
                      <a:r>
                        <a:rPr lang="pt-BR" sz="18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capita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pt-BR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receita das organizações produtivas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3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 vezes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pt-BR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comercialização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8272109"/>
                  </a:ext>
                </a:extLst>
              </a:tr>
            </a:tbl>
          </a:graphicData>
        </a:graphic>
      </p:graphicFrame>
      <p:pic>
        <p:nvPicPr>
          <p:cNvPr id="6" name="Picture 10" descr="ícone dinheiro, moedas, do dolar">
            <a:extLst>
              <a:ext uri="{FF2B5EF4-FFF2-40B4-BE49-F238E27FC236}">
                <a16:creationId xmlns:a16="http://schemas.microsoft.com/office/drawing/2014/main" id="{77FFC109-E156-7D70-207F-576E18B5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50" y="1381903"/>
            <a:ext cx="808405" cy="808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9761;p88">
            <a:extLst>
              <a:ext uri="{FF2B5EF4-FFF2-40B4-BE49-F238E27FC236}">
                <a16:creationId xmlns:a16="http://schemas.microsoft.com/office/drawing/2014/main" id="{52F442FA-0AE9-B1AE-4011-A8B2BC4069AB}"/>
              </a:ext>
            </a:extLst>
          </p:cNvPr>
          <p:cNvGrpSpPr/>
          <p:nvPr/>
        </p:nvGrpSpPr>
        <p:grpSpPr>
          <a:xfrm>
            <a:off x="7006852" y="1336760"/>
            <a:ext cx="919598" cy="922033"/>
            <a:chOff x="-62150375" y="2297875"/>
            <a:chExt cx="314275" cy="315875"/>
          </a:xfr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Google Shape;9762;p88">
              <a:extLst>
                <a:ext uri="{FF2B5EF4-FFF2-40B4-BE49-F238E27FC236}">
                  <a16:creationId xmlns:a16="http://schemas.microsoft.com/office/drawing/2014/main" id="{98B0795C-093F-930D-BD30-77639F050EAD}"/>
                </a:ext>
              </a:extLst>
            </p:cNvPr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63;p88">
              <a:extLst>
                <a:ext uri="{FF2B5EF4-FFF2-40B4-BE49-F238E27FC236}">
                  <a16:creationId xmlns:a16="http://schemas.microsoft.com/office/drawing/2014/main" id="{17F286E7-8E8D-90A8-DCE7-9A469FB73283}"/>
                </a:ext>
              </a:extLst>
            </p:cNvPr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64;p88">
              <a:extLst>
                <a:ext uri="{FF2B5EF4-FFF2-40B4-BE49-F238E27FC236}">
                  <a16:creationId xmlns:a16="http://schemas.microsoft.com/office/drawing/2014/main" id="{CF9D94D4-7FEC-39D7-609A-140733F1625E}"/>
                </a:ext>
              </a:extLst>
            </p:cNvPr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765;p88">
              <a:extLst>
                <a:ext uri="{FF2B5EF4-FFF2-40B4-BE49-F238E27FC236}">
                  <a16:creationId xmlns:a16="http://schemas.microsoft.com/office/drawing/2014/main" id="{F0F9E638-EC2A-9B3E-5E80-D217A898DC56}"/>
                </a:ext>
              </a:extLst>
            </p:cNvPr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66;p88">
              <a:extLst>
                <a:ext uri="{FF2B5EF4-FFF2-40B4-BE49-F238E27FC236}">
                  <a16:creationId xmlns:a16="http://schemas.microsoft.com/office/drawing/2014/main" id="{F4317F66-B1CC-FEB1-A772-4FD506BD9810}"/>
                </a:ext>
              </a:extLst>
            </p:cNvPr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184;p86">
            <a:extLst>
              <a:ext uri="{FF2B5EF4-FFF2-40B4-BE49-F238E27FC236}">
                <a16:creationId xmlns:a16="http://schemas.microsoft.com/office/drawing/2014/main" id="{3A5063A2-8B49-7ABB-F0E6-FAD1B06A44B7}"/>
              </a:ext>
            </a:extLst>
          </p:cNvPr>
          <p:cNvSpPr/>
          <p:nvPr/>
        </p:nvSpPr>
        <p:spPr>
          <a:xfrm>
            <a:off x="4251014" y="1351676"/>
            <a:ext cx="808405" cy="781435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388DF79-37B8-1534-E0CF-20AAFCCB3E88}"/>
              </a:ext>
            </a:extLst>
          </p:cNvPr>
          <p:cNvCxnSpPr>
            <a:cxnSpLocks/>
          </p:cNvCxnSpPr>
          <p:nvPr/>
        </p:nvCxnSpPr>
        <p:spPr>
          <a:xfrm flipV="1">
            <a:off x="899592" y="2384476"/>
            <a:ext cx="0" cy="581213"/>
          </a:xfrm>
          <a:prstGeom prst="straightConnector1">
            <a:avLst/>
          </a:prstGeom>
          <a:ln w="95250">
            <a:solidFill>
              <a:srgbClr val="33CC33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E5A65BF-B8B2-7CF3-A09D-3003DA94CE7B}"/>
              </a:ext>
            </a:extLst>
          </p:cNvPr>
          <p:cNvCxnSpPr>
            <a:cxnSpLocks/>
          </p:cNvCxnSpPr>
          <p:nvPr/>
        </p:nvCxnSpPr>
        <p:spPr>
          <a:xfrm flipV="1">
            <a:off x="6516216" y="2258793"/>
            <a:ext cx="0" cy="581213"/>
          </a:xfrm>
          <a:prstGeom prst="straightConnector1">
            <a:avLst/>
          </a:prstGeom>
          <a:ln w="95250">
            <a:solidFill>
              <a:srgbClr val="33CC33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E1A75B4-9D98-6455-56BC-4FD4A928BC14}"/>
              </a:ext>
            </a:extLst>
          </p:cNvPr>
          <p:cNvCxnSpPr>
            <a:cxnSpLocks/>
          </p:cNvCxnSpPr>
          <p:nvPr/>
        </p:nvCxnSpPr>
        <p:spPr>
          <a:xfrm flipV="1">
            <a:off x="4067944" y="2281143"/>
            <a:ext cx="0" cy="581213"/>
          </a:xfrm>
          <a:prstGeom prst="straightConnector1">
            <a:avLst/>
          </a:prstGeom>
          <a:ln w="95250">
            <a:solidFill>
              <a:srgbClr val="33CC33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3C399-58E3-4111-B58E-2A51FFCB5853}"/>
              </a:ext>
            </a:extLst>
          </p:cNvPr>
          <p:cNvSpPr txBox="1">
            <a:spLocks/>
          </p:cNvSpPr>
          <p:nvPr/>
        </p:nvSpPr>
        <p:spPr>
          <a:xfrm>
            <a:off x="764887" y="1600834"/>
            <a:ext cx="221831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3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www.car.ba.gov.br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4E18F3F-DE8E-4D11-95E2-1848A6164ACE}"/>
              </a:ext>
            </a:extLst>
          </p:cNvPr>
          <p:cNvSpPr txBox="1">
            <a:spLocks/>
          </p:cNvSpPr>
          <p:nvPr/>
        </p:nvSpPr>
        <p:spPr>
          <a:xfrm>
            <a:off x="-138137" y="2440272"/>
            <a:ext cx="3142213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jamillysantos@car.ba.gov.br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75">
            <a:extLst>
              <a:ext uri="{FF2B5EF4-FFF2-40B4-BE49-F238E27FC236}">
                <a16:creationId xmlns:a16="http://schemas.microsoft.com/office/drawing/2014/main" id="{33E9332D-EC0E-4A89-8FA2-92183EDABC37}"/>
              </a:ext>
            </a:extLst>
          </p:cNvPr>
          <p:cNvSpPr/>
          <p:nvPr/>
        </p:nvSpPr>
        <p:spPr bwMode="ltGray">
          <a:xfrm>
            <a:off x="3037634" y="2296256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Freeform 5005">
            <a:extLst>
              <a:ext uri="{FF2B5EF4-FFF2-40B4-BE49-F238E27FC236}">
                <a16:creationId xmlns:a16="http://schemas.microsoft.com/office/drawing/2014/main" id="{0FA31B3F-0C46-45B1-A139-94E4BB456C32}"/>
              </a:ext>
            </a:extLst>
          </p:cNvPr>
          <p:cNvSpPr>
            <a:spLocks noEditPoints="1"/>
          </p:cNvSpPr>
          <p:nvPr/>
        </p:nvSpPr>
        <p:spPr bwMode="auto">
          <a:xfrm>
            <a:off x="3123135" y="2422534"/>
            <a:ext cx="396879" cy="280720"/>
          </a:xfrm>
          <a:custGeom>
            <a:avLst/>
            <a:gdLst>
              <a:gd name="T0" fmla="*/ 10 w 328"/>
              <a:gd name="T1" fmla="*/ 0 h 232"/>
              <a:gd name="T2" fmla="*/ 8 w 328"/>
              <a:gd name="T3" fmla="*/ 2 h 232"/>
              <a:gd name="T4" fmla="*/ 2 w 328"/>
              <a:gd name="T5" fmla="*/ 6 h 232"/>
              <a:gd name="T6" fmla="*/ 0 w 328"/>
              <a:gd name="T7" fmla="*/ 14 h 232"/>
              <a:gd name="T8" fmla="*/ 0 w 328"/>
              <a:gd name="T9" fmla="*/ 222 h 232"/>
              <a:gd name="T10" fmla="*/ 2 w 328"/>
              <a:gd name="T11" fmla="*/ 222 h 232"/>
              <a:gd name="T12" fmla="*/ 2 w 328"/>
              <a:gd name="T13" fmla="*/ 224 h 232"/>
              <a:gd name="T14" fmla="*/ 2 w 328"/>
              <a:gd name="T15" fmla="*/ 224 h 232"/>
              <a:gd name="T16" fmla="*/ 2 w 328"/>
              <a:gd name="T17" fmla="*/ 226 h 232"/>
              <a:gd name="T18" fmla="*/ 4 w 328"/>
              <a:gd name="T19" fmla="*/ 228 h 232"/>
              <a:gd name="T20" fmla="*/ 4 w 328"/>
              <a:gd name="T21" fmla="*/ 228 h 232"/>
              <a:gd name="T22" fmla="*/ 6 w 328"/>
              <a:gd name="T23" fmla="*/ 230 h 232"/>
              <a:gd name="T24" fmla="*/ 8 w 328"/>
              <a:gd name="T25" fmla="*/ 230 h 232"/>
              <a:gd name="T26" fmla="*/ 318 w 328"/>
              <a:gd name="T27" fmla="*/ 232 h 232"/>
              <a:gd name="T28" fmla="*/ 320 w 328"/>
              <a:gd name="T29" fmla="*/ 230 h 232"/>
              <a:gd name="T30" fmla="*/ 322 w 328"/>
              <a:gd name="T31" fmla="*/ 230 h 232"/>
              <a:gd name="T32" fmla="*/ 324 w 328"/>
              <a:gd name="T33" fmla="*/ 228 h 232"/>
              <a:gd name="T34" fmla="*/ 324 w 328"/>
              <a:gd name="T35" fmla="*/ 228 h 232"/>
              <a:gd name="T36" fmla="*/ 326 w 328"/>
              <a:gd name="T37" fmla="*/ 226 h 232"/>
              <a:gd name="T38" fmla="*/ 326 w 328"/>
              <a:gd name="T39" fmla="*/ 224 h 232"/>
              <a:gd name="T40" fmla="*/ 326 w 328"/>
              <a:gd name="T41" fmla="*/ 224 h 232"/>
              <a:gd name="T42" fmla="*/ 326 w 328"/>
              <a:gd name="T43" fmla="*/ 222 h 232"/>
              <a:gd name="T44" fmla="*/ 328 w 328"/>
              <a:gd name="T45" fmla="*/ 222 h 232"/>
              <a:gd name="T46" fmla="*/ 328 w 328"/>
              <a:gd name="T47" fmla="*/ 10 h 232"/>
              <a:gd name="T48" fmla="*/ 326 w 328"/>
              <a:gd name="T49" fmla="*/ 6 h 232"/>
              <a:gd name="T50" fmla="*/ 320 w 328"/>
              <a:gd name="T51" fmla="*/ 2 h 232"/>
              <a:gd name="T52" fmla="*/ 318 w 328"/>
              <a:gd name="T53" fmla="*/ 0 h 232"/>
              <a:gd name="T54" fmla="*/ 164 w 328"/>
              <a:gd name="T55" fmla="*/ 150 h 232"/>
              <a:gd name="T56" fmla="*/ 292 w 328"/>
              <a:gd name="T57" fmla="*/ 20 h 232"/>
              <a:gd name="T58" fmla="*/ 108 w 328"/>
              <a:gd name="T59" fmla="*/ 122 h 232"/>
              <a:gd name="T60" fmla="*/ 20 w 328"/>
              <a:gd name="T61" fmla="*/ 36 h 232"/>
              <a:gd name="T62" fmla="*/ 122 w 328"/>
              <a:gd name="T63" fmla="*/ 136 h 232"/>
              <a:gd name="T64" fmla="*/ 206 w 328"/>
              <a:gd name="T65" fmla="*/ 136 h 232"/>
              <a:gd name="T66" fmla="*/ 38 w 328"/>
              <a:gd name="T67" fmla="*/ 212 h 232"/>
              <a:gd name="T68" fmla="*/ 220 w 328"/>
              <a:gd name="T69" fmla="*/ 122 h 232"/>
              <a:gd name="T70" fmla="*/ 308 w 328"/>
              <a:gd name="T71" fmla="*/ 20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8" h="232">
                <a:moveTo>
                  <a:pt x="318" y="0"/>
                </a:moveTo>
                <a:lnTo>
                  <a:pt x="10" y="0"/>
                </a:lnTo>
                <a:lnTo>
                  <a:pt x="10" y="0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0" y="222"/>
                </a:lnTo>
                <a:lnTo>
                  <a:pt x="0" y="222"/>
                </a:lnTo>
                <a:lnTo>
                  <a:pt x="2" y="222"/>
                </a:lnTo>
                <a:lnTo>
                  <a:pt x="2" y="222"/>
                </a:lnTo>
                <a:lnTo>
                  <a:pt x="2" y="224"/>
                </a:lnTo>
                <a:lnTo>
                  <a:pt x="2" y="224"/>
                </a:lnTo>
                <a:lnTo>
                  <a:pt x="2" y="224"/>
                </a:lnTo>
                <a:lnTo>
                  <a:pt x="2" y="224"/>
                </a:lnTo>
                <a:lnTo>
                  <a:pt x="2" y="226"/>
                </a:lnTo>
                <a:lnTo>
                  <a:pt x="2" y="226"/>
                </a:lnTo>
                <a:lnTo>
                  <a:pt x="4" y="228"/>
                </a:lnTo>
                <a:lnTo>
                  <a:pt x="4" y="228"/>
                </a:lnTo>
                <a:lnTo>
                  <a:pt x="4" y="228"/>
                </a:lnTo>
                <a:lnTo>
                  <a:pt x="4" y="228"/>
                </a:lnTo>
                <a:lnTo>
                  <a:pt x="6" y="230"/>
                </a:lnTo>
                <a:lnTo>
                  <a:pt x="6" y="230"/>
                </a:lnTo>
                <a:lnTo>
                  <a:pt x="8" y="230"/>
                </a:lnTo>
                <a:lnTo>
                  <a:pt x="8" y="230"/>
                </a:lnTo>
                <a:lnTo>
                  <a:pt x="10" y="232"/>
                </a:lnTo>
                <a:lnTo>
                  <a:pt x="318" y="232"/>
                </a:lnTo>
                <a:lnTo>
                  <a:pt x="318" y="232"/>
                </a:lnTo>
                <a:lnTo>
                  <a:pt x="320" y="230"/>
                </a:lnTo>
                <a:lnTo>
                  <a:pt x="320" y="230"/>
                </a:lnTo>
                <a:lnTo>
                  <a:pt x="322" y="230"/>
                </a:lnTo>
                <a:lnTo>
                  <a:pt x="322" y="230"/>
                </a:lnTo>
                <a:lnTo>
                  <a:pt x="324" y="228"/>
                </a:lnTo>
                <a:lnTo>
                  <a:pt x="324" y="228"/>
                </a:lnTo>
                <a:lnTo>
                  <a:pt x="324" y="228"/>
                </a:lnTo>
                <a:lnTo>
                  <a:pt x="324" y="228"/>
                </a:lnTo>
                <a:lnTo>
                  <a:pt x="326" y="226"/>
                </a:lnTo>
                <a:lnTo>
                  <a:pt x="326" y="226"/>
                </a:lnTo>
                <a:lnTo>
                  <a:pt x="326" y="224"/>
                </a:lnTo>
                <a:lnTo>
                  <a:pt x="326" y="224"/>
                </a:lnTo>
                <a:lnTo>
                  <a:pt x="326" y="224"/>
                </a:lnTo>
                <a:lnTo>
                  <a:pt x="326" y="224"/>
                </a:lnTo>
                <a:lnTo>
                  <a:pt x="326" y="222"/>
                </a:lnTo>
                <a:lnTo>
                  <a:pt x="326" y="222"/>
                </a:lnTo>
                <a:lnTo>
                  <a:pt x="328" y="222"/>
                </a:lnTo>
                <a:lnTo>
                  <a:pt x="328" y="14"/>
                </a:lnTo>
                <a:lnTo>
                  <a:pt x="328" y="10"/>
                </a:lnTo>
                <a:lnTo>
                  <a:pt x="328" y="10"/>
                </a:lnTo>
                <a:lnTo>
                  <a:pt x="326" y="6"/>
                </a:lnTo>
                <a:lnTo>
                  <a:pt x="324" y="4"/>
                </a:lnTo>
                <a:lnTo>
                  <a:pt x="320" y="2"/>
                </a:lnTo>
                <a:lnTo>
                  <a:pt x="318" y="0"/>
                </a:lnTo>
                <a:lnTo>
                  <a:pt x="318" y="0"/>
                </a:lnTo>
                <a:close/>
                <a:moveTo>
                  <a:pt x="292" y="20"/>
                </a:moveTo>
                <a:lnTo>
                  <a:pt x="164" y="150"/>
                </a:lnTo>
                <a:lnTo>
                  <a:pt x="36" y="20"/>
                </a:lnTo>
                <a:lnTo>
                  <a:pt x="292" y="20"/>
                </a:lnTo>
                <a:close/>
                <a:moveTo>
                  <a:pt x="20" y="36"/>
                </a:moveTo>
                <a:lnTo>
                  <a:pt x="108" y="122"/>
                </a:lnTo>
                <a:lnTo>
                  <a:pt x="20" y="200"/>
                </a:lnTo>
                <a:lnTo>
                  <a:pt x="20" y="36"/>
                </a:lnTo>
                <a:close/>
                <a:moveTo>
                  <a:pt x="38" y="212"/>
                </a:moveTo>
                <a:lnTo>
                  <a:pt x="122" y="136"/>
                </a:lnTo>
                <a:lnTo>
                  <a:pt x="164" y="178"/>
                </a:lnTo>
                <a:lnTo>
                  <a:pt x="206" y="136"/>
                </a:lnTo>
                <a:lnTo>
                  <a:pt x="290" y="212"/>
                </a:lnTo>
                <a:lnTo>
                  <a:pt x="38" y="212"/>
                </a:lnTo>
                <a:close/>
                <a:moveTo>
                  <a:pt x="308" y="200"/>
                </a:moveTo>
                <a:lnTo>
                  <a:pt x="220" y="122"/>
                </a:lnTo>
                <a:lnTo>
                  <a:pt x="308" y="36"/>
                </a:lnTo>
                <a:lnTo>
                  <a:pt x="308" y="2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575">
            <a:extLst>
              <a:ext uri="{FF2B5EF4-FFF2-40B4-BE49-F238E27FC236}">
                <a16:creationId xmlns:a16="http://schemas.microsoft.com/office/drawing/2014/main" id="{0E181634-8609-472D-AED6-96F9FD0C82F1}"/>
              </a:ext>
            </a:extLst>
          </p:cNvPr>
          <p:cNvSpPr/>
          <p:nvPr/>
        </p:nvSpPr>
        <p:spPr bwMode="ltGray">
          <a:xfrm>
            <a:off x="3037634" y="3019478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Freeform 4985">
            <a:extLst>
              <a:ext uri="{FF2B5EF4-FFF2-40B4-BE49-F238E27FC236}">
                <a16:creationId xmlns:a16="http://schemas.microsoft.com/office/drawing/2014/main" id="{0B74EAA8-87AE-4BC7-8657-34F47A43E5FD}"/>
              </a:ext>
            </a:extLst>
          </p:cNvPr>
          <p:cNvSpPr>
            <a:spLocks noEditPoints="1"/>
          </p:cNvSpPr>
          <p:nvPr/>
        </p:nvSpPr>
        <p:spPr bwMode="auto">
          <a:xfrm>
            <a:off x="3165699" y="3152732"/>
            <a:ext cx="300690" cy="268410"/>
          </a:xfrm>
          <a:custGeom>
            <a:avLst/>
            <a:gdLst>
              <a:gd name="T0" fmla="*/ 282 w 320"/>
              <a:gd name="T1" fmla="*/ 112 h 292"/>
              <a:gd name="T2" fmla="*/ 294 w 320"/>
              <a:gd name="T3" fmla="*/ 114 h 292"/>
              <a:gd name="T4" fmla="*/ 308 w 320"/>
              <a:gd name="T5" fmla="*/ 120 h 292"/>
              <a:gd name="T6" fmla="*/ 320 w 320"/>
              <a:gd name="T7" fmla="*/ 138 h 292"/>
              <a:gd name="T8" fmla="*/ 320 w 320"/>
              <a:gd name="T9" fmla="*/ 196 h 292"/>
              <a:gd name="T10" fmla="*/ 320 w 320"/>
              <a:gd name="T11" fmla="*/ 202 h 292"/>
              <a:gd name="T12" fmla="*/ 316 w 320"/>
              <a:gd name="T13" fmla="*/ 214 h 292"/>
              <a:gd name="T14" fmla="*/ 304 w 320"/>
              <a:gd name="T15" fmla="*/ 228 h 292"/>
              <a:gd name="T16" fmla="*/ 282 w 320"/>
              <a:gd name="T17" fmla="*/ 234 h 292"/>
              <a:gd name="T18" fmla="*/ 252 w 320"/>
              <a:gd name="T19" fmla="*/ 234 h 292"/>
              <a:gd name="T20" fmla="*/ 260 w 320"/>
              <a:gd name="T21" fmla="*/ 264 h 292"/>
              <a:gd name="T22" fmla="*/ 272 w 320"/>
              <a:gd name="T23" fmla="*/ 286 h 292"/>
              <a:gd name="T24" fmla="*/ 278 w 320"/>
              <a:gd name="T25" fmla="*/ 292 h 292"/>
              <a:gd name="T26" fmla="*/ 254 w 320"/>
              <a:gd name="T27" fmla="*/ 278 h 292"/>
              <a:gd name="T28" fmla="*/ 234 w 320"/>
              <a:gd name="T29" fmla="*/ 260 h 292"/>
              <a:gd name="T30" fmla="*/ 218 w 320"/>
              <a:gd name="T31" fmla="*/ 234 h 292"/>
              <a:gd name="T32" fmla="*/ 198 w 320"/>
              <a:gd name="T33" fmla="*/ 234 h 292"/>
              <a:gd name="T34" fmla="*/ 186 w 320"/>
              <a:gd name="T35" fmla="*/ 232 h 292"/>
              <a:gd name="T36" fmla="*/ 172 w 320"/>
              <a:gd name="T37" fmla="*/ 224 h 292"/>
              <a:gd name="T38" fmla="*/ 162 w 320"/>
              <a:gd name="T39" fmla="*/ 208 h 292"/>
              <a:gd name="T40" fmla="*/ 160 w 320"/>
              <a:gd name="T41" fmla="*/ 150 h 292"/>
              <a:gd name="T42" fmla="*/ 160 w 320"/>
              <a:gd name="T43" fmla="*/ 144 h 292"/>
              <a:gd name="T44" fmla="*/ 164 w 320"/>
              <a:gd name="T45" fmla="*/ 130 h 292"/>
              <a:gd name="T46" fmla="*/ 176 w 320"/>
              <a:gd name="T47" fmla="*/ 118 h 292"/>
              <a:gd name="T48" fmla="*/ 198 w 320"/>
              <a:gd name="T49" fmla="*/ 112 h 292"/>
              <a:gd name="T50" fmla="*/ 140 w 320"/>
              <a:gd name="T51" fmla="*/ 150 h 292"/>
              <a:gd name="T52" fmla="*/ 142 w 320"/>
              <a:gd name="T53" fmla="*/ 142 h 292"/>
              <a:gd name="T54" fmla="*/ 148 w 320"/>
              <a:gd name="T55" fmla="*/ 122 h 292"/>
              <a:gd name="T56" fmla="*/ 162 w 320"/>
              <a:gd name="T57" fmla="*/ 104 h 292"/>
              <a:gd name="T58" fmla="*/ 184 w 320"/>
              <a:gd name="T59" fmla="*/ 94 h 292"/>
              <a:gd name="T60" fmla="*/ 282 w 320"/>
              <a:gd name="T61" fmla="*/ 92 h 292"/>
              <a:gd name="T62" fmla="*/ 288 w 320"/>
              <a:gd name="T63" fmla="*/ 94 h 292"/>
              <a:gd name="T64" fmla="*/ 288 w 320"/>
              <a:gd name="T65" fmla="*/ 52 h 292"/>
              <a:gd name="T66" fmla="*/ 286 w 320"/>
              <a:gd name="T67" fmla="*/ 36 h 292"/>
              <a:gd name="T68" fmla="*/ 276 w 320"/>
              <a:gd name="T69" fmla="*/ 16 h 292"/>
              <a:gd name="T70" fmla="*/ 254 w 320"/>
              <a:gd name="T71" fmla="*/ 2 h 292"/>
              <a:gd name="T72" fmla="*/ 236 w 320"/>
              <a:gd name="T73" fmla="*/ 0 h 292"/>
              <a:gd name="T74" fmla="*/ 52 w 320"/>
              <a:gd name="T75" fmla="*/ 0 h 292"/>
              <a:gd name="T76" fmla="*/ 34 w 320"/>
              <a:gd name="T77" fmla="*/ 2 h 292"/>
              <a:gd name="T78" fmla="*/ 16 w 320"/>
              <a:gd name="T79" fmla="*/ 12 h 292"/>
              <a:gd name="T80" fmla="*/ 2 w 320"/>
              <a:gd name="T81" fmla="*/ 34 h 292"/>
              <a:gd name="T82" fmla="*/ 0 w 320"/>
              <a:gd name="T83" fmla="*/ 52 h 292"/>
              <a:gd name="T84" fmla="*/ 0 w 320"/>
              <a:gd name="T85" fmla="*/ 112 h 292"/>
              <a:gd name="T86" fmla="*/ 2 w 320"/>
              <a:gd name="T87" fmla="*/ 130 h 292"/>
              <a:gd name="T88" fmla="*/ 12 w 320"/>
              <a:gd name="T89" fmla="*/ 148 h 292"/>
              <a:gd name="T90" fmla="*/ 34 w 320"/>
              <a:gd name="T91" fmla="*/ 162 h 292"/>
              <a:gd name="T92" fmla="*/ 52 w 320"/>
              <a:gd name="T93" fmla="*/ 164 h 292"/>
              <a:gd name="T94" fmla="*/ 64 w 320"/>
              <a:gd name="T95" fmla="*/ 164 h 292"/>
              <a:gd name="T96" fmla="*/ 54 w 320"/>
              <a:gd name="T97" fmla="*/ 206 h 292"/>
              <a:gd name="T98" fmla="*/ 44 w 320"/>
              <a:gd name="T99" fmla="*/ 226 h 292"/>
              <a:gd name="T100" fmla="*/ 30 w 320"/>
              <a:gd name="T101" fmla="*/ 244 h 292"/>
              <a:gd name="T102" fmla="*/ 40 w 320"/>
              <a:gd name="T103" fmla="*/ 240 h 292"/>
              <a:gd name="T104" fmla="*/ 62 w 320"/>
              <a:gd name="T105" fmla="*/ 226 h 292"/>
              <a:gd name="T106" fmla="*/ 90 w 320"/>
              <a:gd name="T107" fmla="*/ 200 h 292"/>
              <a:gd name="T108" fmla="*/ 110 w 320"/>
              <a:gd name="T109" fmla="*/ 164 h 292"/>
              <a:gd name="T110" fmla="*/ 140 w 320"/>
              <a:gd name="T111" fmla="*/ 15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" h="292">
                <a:moveTo>
                  <a:pt x="282" y="112"/>
                </a:moveTo>
                <a:lnTo>
                  <a:pt x="282" y="112"/>
                </a:lnTo>
                <a:lnTo>
                  <a:pt x="288" y="112"/>
                </a:lnTo>
                <a:lnTo>
                  <a:pt x="294" y="114"/>
                </a:lnTo>
                <a:lnTo>
                  <a:pt x="302" y="116"/>
                </a:lnTo>
                <a:lnTo>
                  <a:pt x="308" y="120"/>
                </a:lnTo>
                <a:lnTo>
                  <a:pt x="314" y="128"/>
                </a:lnTo>
                <a:lnTo>
                  <a:pt x="320" y="138"/>
                </a:lnTo>
                <a:lnTo>
                  <a:pt x="320" y="150"/>
                </a:lnTo>
                <a:lnTo>
                  <a:pt x="320" y="196"/>
                </a:lnTo>
                <a:lnTo>
                  <a:pt x="320" y="196"/>
                </a:lnTo>
                <a:lnTo>
                  <a:pt x="320" y="202"/>
                </a:lnTo>
                <a:lnTo>
                  <a:pt x="318" y="208"/>
                </a:lnTo>
                <a:lnTo>
                  <a:pt x="316" y="214"/>
                </a:lnTo>
                <a:lnTo>
                  <a:pt x="312" y="222"/>
                </a:lnTo>
                <a:lnTo>
                  <a:pt x="304" y="228"/>
                </a:lnTo>
                <a:lnTo>
                  <a:pt x="294" y="232"/>
                </a:lnTo>
                <a:lnTo>
                  <a:pt x="282" y="234"/>
                </a:lnTo>
                <a:lnTo>
                  <a:pt x="252" y="234"/>
                </a:lnTo>
                <a:lnTo>
                  <a:pt x="252" y="234"/>
                </a:lnTo>
                <a:lnTo>
                  <a:pt x="256" y="248"/>
                </a:lnTo>
                <a:lnTo>
                  <a:pt x="260" y="264"/>
                </a:lnTo>
                <a:lnTo>
                  <a:pt x="268" y="280"/>
                </a:lnTo>
                <a:lnTo>
                  <a:pt x="272" y="286"/>
                </a:lnTo>
                <a:lnTo>
                  <a:pt x="278" y="292"/>
                </a:lnTo>
                <a:lnTo>
                  <a:pt x="278" y="292"/>
                </a:lnTo>
                <a:lnTo>
                  <a:pt x="272" y="290"/>
                </a:lnTo>
                <a:lnTo>
                  <a:pt x="254" y="278"/>
                </a:lnTo>
                <a:lnTo>
                  <a:pt x="244" y="270"/>
                </a:lnTo>
                <a:lnTo>
                  <a:pt x="234" y="260"/>
                </a:lnTo>
                <a:lnTo>
                  <a:pt x="226" y="248"/>
                </a:lnTo>
                <a:lnTo>
                  <a:pt x="218" y="234"/>
                </a:lnTo>
                <a:lnTo>
                  <a:pt x="198" y="234"/>
                </a:lnTo>
                <a:lnTo>
                  <a:pt x="198" y="234"/>
                </a:lnTo>
                <a:lnTo>
                  <a:pt x="192" y="234"/>
                </a:lnTo>
                <a:lnTo>
                  <a:pt x="186" y="232"/>
                </a:lnTo>
                <a:lnTo>
                  <a:pt x="180" y="230"/>
                </a:lnTo>
                <a:lnTo>
                  <a:pt x="172" y="224"/>
                </a:lnTo>
                <a:lnTo>
                  <a:pt x="166" y="218"/>
                </a:lnTo>
                <a:lnTo>
                  <a:pt x="162" y="208"/>
                </a:lnTo>
                <a:lnTo>
                  <a:pt x="160" y="196"/>
                </a:lnTo>
                <a:lnTo>
                  <a:pt x="160" y="150"/>
                </a:lnTo>
                <a:lnTo>
                  <a:pt x="160" y="150"/>
                </a:lnTo>
                <a:lnTo>
                  <a:pt x="160" y="144"/>
                </a:lnTo>
                <a:lnTo>
                  <a:pt x="162" y="138"/>
                </a:lnTo>
                <a:lnTo>
                  <a:pt x="164" y="130"/>
                </a:lnTo>
                <a:lnTo>
                  <a:pt x="170" y="124"/>
                </a:lnTo>
                <a:lnTo>
                  <a:pt x="176" y="118"/>
                </a:lnTo>
                <a:lnTo>
                  <a:pt x="186" y="114"/>
                </a:lnTo>
                <a:lnTo>
                  <a:pt x="198" y="112"/>
                </a:lnTo>
                <a:lnTo>
                  <a:pt x="282" y="112"/>
                </a:lnTo>
                <a:close/>
                <a:moveTo>
                  <a:pt x="140" y="150"/>
                </a:moveTo>
                <a:lnTo>
                  <a:pt x="140" y="150"/>
                </a:lnTo>
                <a:lnTo>
                  <a:pt x="142" y="142"/>
                </a:lnTo>
                <a:lnTo>
                  <a:pt x="144" y="132"/>
                </a:lnTo>
                <a:lnTo>
                  <a:pt x="148" y="122"/>
                </a:lnTo>
                <a:lnTo>
                  <a:pt x="154" y="112"/>
                </a:lnTo>
                <a:lnTo>
                  <a:pt x="162" y="104"/>
                </a:lnTo>
                <a:lnTo>
                  <a:pt x="172" y="98"/>
                </a:lnTo>
                <a:lnTo>
                  <a:pt x="184" y="94"/>
                </a:lnTo>
                <a:lnTo>
                  <a:pt x="198" y="92"/>
                </a:lnTo>
                <a:lnTo>
                  <a:pt x="282" y="92"/>
                </a:lnTo>
                <a:lnTo>
                  <a:pt x="282" y="92"/>
                </a:lnTo>
                <a:lnTo>
                  <a:pt x="288" y="94"/>
                </a:lnTo>
                <a:lnTo>
                  <a:pt x="288" y="52"/>
                </a:lnTo>
                <a:lnTo>
                  <a:pt x="288" y="52"/>
                </a:lnTo>
                <a:lnTo>
                  <a:pt x="288" y="44"/>
                </a:lnTo>
                <a:lnTo>
                  <a:pt x="286" y="36"/>
                </a:lnTo>
                <a:lnTo>
                  <a:pt x="282" y="26"/>
                </a:lnTo>
                <a:lnTo>
                  <a:pt x="276" y="16"/>
                </a:lnTo>
                <a:lnTo>
                  <a:pt x="266" y="8"/>
                </a:lnTo>
                <a:lnTo>
                  <a:pt x="254" y="2"/>
                </a:lnTo>
                <a:lnTo>
                  <a:pt x="246" y="0"/>
                </a:lnTo>
                <a:lnTo>
                  <a:pt x="236" y="0"/>
                </a:lnTo>
                <a:lnTo>
                  <a:pt x="52" y="0"/>
                </a:lnTo>
                <a:lnTo>
                  <a:pt x="52" y="0"/>
                </a:lnTo>
                <a:lnTo>
                  <a:pt x="44" y="0"/>
                </a:lnTo>
                <a:lnTo>
                  <a:pt x="34" y="2"/>
                </a:lnTo>
                <a:lnTo>
                  <a:pt x="26" y="6"/>
                </a:lnTo>
                <a:lnTo>
                  <a:pt x="16" y="12"/>
                </a:lnTo>
                <a:lnTo>
                  <a:pt x="8" y="22"/>
                </a:lnTo>
                <a:lnTo>
                  <a:pt x="2" y="34"/>
                </a:lnTo>
                <a:lnTo>
                  <a:pt x="0" y="42"/>
                </a:lnTo>
                <a:lnTo>
                  <a:pt x="0" y="52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30"/>
                </a:lnTo>
                <a:lnTo>
                  <a:pt x="6" y="138"/>
                </a:lnTo>
                <a:lnTo>
                  <a:pt x="12" y="148"/>
                </a:lnTo>
                <a:lnTo>
                  <a:pt x="22" y="156"/>
                </a:lnTo>
                <a:lnTo>
                  <a:pt x="34" y="162"/>
                </a:lnTo>
                <a:lnTo>
                  <a:pt x="42" y="164"/>
                </a:lnTo>
                <a:lnTo>
                  <a:pt x="52" y="164"/>
                </a:lnTo>
                <a:lnTo>
                  <a:pt x="64" y="164"/>
                </a:lnTo>
                <a:lnTo>
                  <a:pt x="64" y="164"/>
                </a:lnTo>
                <a:lnTo>
                  <a:pt x="60" y="186"/>
                </a:lnTo>
                <a:lnTo>
                  <a:pt x="54" y="206"/>
                </a:lnTo>
                <a:lnTo>
                  <a:pt x="50" y="218"/>
                </a:lnTo>
                <a:lnTo>
                  <a:pt x="44" y="226"/>
                </a:lnTo>
                <a:lnTo>
                  <a:pt x="38" y="236"/>
                </a:lnTo>
                <a:lnTo>
                  <a:pt x="30" y="244"/>
                </a:lnTo>
                <a:lnTo>
                  <a:pt x="30" y="244"/>
                </a:lnTo>
                <a:lnTo>
                  <a:pt x="40" y="240"/>
                </a:lnTo>
                <a:lnTo>
                  <a:pt x="50" y="234"/>
                </a:lnTo>
                <a:lnTo>
                  <a:pt x="62" y="226"/>
                </a:lnTo>
                <a:lnTo>
                  <a:pt x="76" y="214"/>
                </a:lnTo>
                <a:lnTo>
                  <a:pt x="90" y="200"/>
                </a:lnTo>
                <a:lnTo>
                  <a:pt x="102" y="184"/>
                </a:lnTo>
                <a:lnTo>
                  <a:pt x="110" y="164"/>
                </a:lnTo>
                <a:lnTo>
                  <a:pt x="140" y="164"/>
                </a:lnTo>
                <a:lnTo>
                  <a:pt x="140" y="1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575">
            <a:extLst>
              <a:ext uri="{FF2B5EF4-FFF2-40B4-BE49-F238E27FC236}">
                <a16:creationId xmlns:a16="http://schemas.microsoft.com/office/drawing/2014/main" id="{B6B22D11-0CC6-416D-8D51-32B8A7410E7F}"/>
              </a:ext>
            </a:extLst>
          </p:cNvPr>
          <p:cNvSpPr/>
          <p:nvPr/>
        </p:nvSpPr>
        <p:spPr bwMode="ltGray">
          <a:xfrm>
            <a:off x="3054417" y="1547958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Freeform 5014">
            <a:extLst>
              <a:ext uri="{FF2B5EF4-FFF2-40B4-BE49-F238E27FC236}">
                <a16:creationId xmlns:a16="http://schemas.microsoft.com/office/drawing/2014/main" id="{0C25C595-76A2-4ABF-91E3-944F9A6EA767}"/>
              </a:ext>
            </a:extLst>
          </p:cNvPr>
          <p:cNvSpPr>
            <a:spLocks noEditPoints="1"/>
          </p:cNvSpPr>
          <p:nvPr/>
        </p:nvSpPr>
        <p:spPr bwMode="auto">
          <a:xfrm>
            <a:off x="3125629" y="1668557"/>
            <a:ext cx="433640" cy="334866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9B337EA7-2282-4D95-98B0-AB4A0191CCE1}"/>
              </a:ext>
            </a:extLst>
          </p:cNvPr>
          <p:cNvSpPr txBox="1">
            <a:spLocks/>
          </p:cNvSpPr>
          <p:nvPr/>
        </p:nvSpPr>
        <p:spPr>
          <a:xfrm>
            <a:off x="838853" y="3091486"/>
            <a:ext cx="21873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+55 71 3115-6747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F48680D9-040E-42FC-9F12-270297135F78}"/>
              </a:ext>
            </a:extLst>
          </p:cNvPr>
          <p:cNvSpPr txBox="1">
            <a:spLocks/>
          </p:cNvSpPr>
          <p:nvPr/>
        </p:nvSpPr>
        <p:spPr>
          <a:xfrm>
            <a:off x="843081" y="3788879"/>
            <a:ext cx="21873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55 71 99259-8490</a:t>
            </a:r>
          </a:p>
        </p:txBody>
      </p:sp>
      <p:sp>
        <p:nvSpPr>
          <p:cNvPr id="24" name="Oval 575">
            <a:extLst>
              <a:ext uri="{FF2B5EF4-FFF2-40B4-BE49-F238E27FC236}">
                <a16:creationId xmlns:a16="http://schemas.microsoft.com/office/drawing/2014/main" id="{4CE2144E-DCFA-4B97-8981-11A435AEFE75}"/>
              </a:ext>
            </a:extLst>
          </p:cNvPr>
          <p:cNvSpPr/>
          <p:nvPr/>
        </p:nvSpPr>
        <p:spPr bwMode="ltGray">
          <a:xfrm>
            <a:off x="3054417" y="3701554"/>
            <a:ext cx="576064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2FF66B6-F178-4794-AB05-872F0FA0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699" y="3807565"/>
            <a:ext cx="362282" cy="364041"/>
          </a:xfrm>
          <a:prstGeom prst="rect">
            <a:avLst/>
          </a:prstGeom>
        </p:spPr>
      </p:pic>
      <p:pic>
        <p:nvPicPr>
          <p:cNvPr id="28" name="Imagem 5">
            <a:extLst>
              <a:ext uri="{FF2B5EF4-FFF2-40B4-BE49-F238E27FC236}">
                <a16:creationId xmlns:a16="http://schemas.microsoft.com/office/drawing/2014/main" id="{F152ABB6-9ED0-431D-B1D1-427977850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4" y="387560"/>
            <a:ext cx="1882258" cy="99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91EB818-D229-4483-9E7F-3A2EB8F56585}"/>
              </a:ext>
            </a:extLst>
          </p:cNvPr>
          <p:cNvCxnSpPr/>
          <p:nvPr/>
        </p:nvCxnSpPr>
        <p:spPr>
          <a:xfrm>
            <a:off x="4355976" y="960735"/>
            <a:ext cx="0" cy="3449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4" descr="Consultoria de Processos (BPM): mapeamento e transformação - EUAX">
            <a:extLst>
              <a:ext uri="{FF2B5EF4-FFF2-40B4-BE49-F238E27FC236}">
                <a16:creationId xmlns:a16="http://schemas.microsoft.com/office/drawing/2014/main" id="{92DDD3F6-E2EC-4AB0-BE22-3CB329C88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38" y="426199"/>
            <a:ext cx="2008431" cy="24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256A62-566A-5AD6-187C-3BF9B18CE2DE}"/>
              </a:ext>
            </a:extLst>
          </p:cNvPr>
          <p:cNvSpPr txBox="1"/>
          <p:nvPr/>
        </p:nvSpPr>
        <p:spPr>
          <a:xfrm>
            <a:off x="4576936" y="3171076"/>
            <a:ext cx="39480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Coordenação de Monitoramento e Avaliação</a:t>
            </a:r>
          </a:p>
          <a:p>
            <a:pPr algn="ctr"/>
            <a:r>
              <a:rPr lang="pt-BR" sz="1400" dirty="0"/>
              <a:t>Egla Costa</a:t>
            </a:r>
          </a:p>
          <a:p>
            <a:pPr algn="ctr"/>
            <a:r>
              <a:rPr lang="pt-BR" sz="1400" dirty="0"/>
              <a:t>Jamilly Santos</a:t>
            </a:r>
          </a:p>
          <a:p>
            <a:pPr algn="ctr"/>
            <a:r>
              <a:rPr lang="pt-BR" sz="1400" dirty="0"/>
              <a:t>Miguel Sena</a:t>
            </a:r>
            <a:br>
              <a:rPr lang="pt-BR" sz="1400" dirty="0"/>
            </a:br>
            <a:r>
              <a:rPr lang="pt-BR" sz="1400" dirty="0"/>
              <a:t>Fábia Alves</a:t>
            </a:r>
          </a:p>
        </p:txBody>
      </p:sp>
    </p:spTree>
    <p:extLst>
      <p:ext uri="{BB962C8B-B14F-4D97-AF65-F5344CB8AC3E}">
        <p14:creationId xmlns:p14="http://schemas.microsoft.com/office/powerpoint/2010/main" val="41429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A14D449-22C2-EFFA-9C15-9B79A535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7" y="4542201"/>
            <a:ext cx="1762750" cy="3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336FBC0-4186-B4BE-3C95-A19DFBCB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" y="4227934"/>
            <a:ext cx="1762750" cy="9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25AF5-32E2-AE78-FDEC-DEDCE54C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07" y="4542201"/>
            <a:ext cx="1071563" cy="3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F94FEE9-3274-3D4A-B010-46BBFD980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" y="379776"/>
            <a:ext cx="8220075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F2A035-86AB-2C31-0075-E6905566B3F5}"/>
              </a:ext>
            </a:extLst>
          </p:cNvPr>
          <p:cNvSpPr txBox="1"/>
          <p:nvPr/>
        </p:nvSpPr>
        <p:spPr>
          <a:xfrm>
            <a:off x="619964" y="2304819"/>
            <a:ext cx="410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NewRomanPSMT"/>
              </a:rPr>
              <a:t>É resultado de um acordo de empréstimo entre o Governo da Bahia e o Banco Mundial.</a:t>
            </a:r>
            <a:endParaRPr lang="pt-BR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4068077-2029-2928-AA75-BC443E1D0FA7}"/>
              </a:ext>
            </a:extLst>
          </p:cNvPr>
          <p:cNvSpPr txBox="1"/>
          <p:nvPr/>
        </p:nvSpPr>
        <p:spPr>
          <a:xfrm>
            <a:off x="619964" y="3096213"/>
            <a:ext cx="4104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ea typeface="TimesNewRomanPSMT"/>
              </a:rPr>
              <a:t>S</a:t>
            </a:r>
            <a:r>
              <a:rPr lang="pt-B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NewRomanPSMT"/>
              </a:rPr>
              <a:t>e insere como uma política pública de desenvolvimento rural voltada para o fortalecimento da agricultura familiar.</a:t>
            </a:r>
            <a:endParaRPr lang="pt-BR" sz="14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A986402-B92C-C4BF-4AE7-569DCC3B6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33" y="327290"/>
            <a:ext cx="2823073" cy="2186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9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A1E78E-F82E-6ACF-2BCD-E75C3B6E46E4}"/>
              </a:ext>
            </a:extLst>
          </p:cNvPr>
          <p:cNvSpPr txBox="1">
            <a:spLocks/>
          </p:cNvSpPr>
          <p:nvPr/>
        </p:nvSpPr>
        <p:spPr>
          <a:xfrm>
            <a:off x="1694754" y="1740908"/>
            <a:ext cx="5754492" cy="612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Desenho da Avaliação de Impacto do Projeto Bahia Produtiva</a:t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95D3A3-B456-60FF-7972-19FF9D544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47853"/>
            <a:ext cx="2823073" cy="2186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2B283A9-F8D3-4A9C-AC8C-DF2BFCD3F913}"/>
              </a:ext>
            </a:extLst>
          </p:cNvPr>
          <p:cNvSpPr txBox="1">
            <a:spLocks/>
          </p:cNvSpPr>
          <p:nvPr/>
        </p:nvSpPr>
        <p:spPr>
          <a:xfrm>
            <a:off x="335755" y="557293"/>
            <a:ext cx="3481340" cy="55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Impacto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342A95B-6046-4318-A080-F1B84403F0D0}"/>
              </a:ext>
            </a:extLst>
          </p:cNvPr>
          <p:cNvSpPr txBox="1"/>
          <p:nvPr/>
        </p:nvSpPr>
        <p:spPr>
          <a:xfrm>
            <a:off x="5765619" y="1504966"/>
            <a:ext cx="30426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O objetivo da Avaliação de Impacto (AI) é medir o efeito causal do Bahia Produtiva nas Organizações Produtivas beneficiárias. </a:t>
            </a:r>
          </a:p>
          <a:p>
            <a:endParaRPr lang="pt-BR" dirty="0">
              <a:latin typeface="+mj-lt"/>
            </a:endParaRP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0A22579-FDF8-41D9-942C-0A2F8791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" y="1851670"/>
            <a:ext cx="4986883" cy="2195173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2BD08A-6C47-476C-A08B-F6866D382EE6}"/>
              </a:ext>
            </a:extLst>
          </p:cNvPr>
          <p:cNvCxnSpPr/>
          <p:nvPr/>
        </p:nvCxnSpPr>
        <p:spPr>
          <a:xfrm>
            <a:off x="5632217" y="1320300"/>
            <a:ext cx="0" cy="30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0387EBC2-9F74-438D-8AA5-9D3DF1850F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635" y="2850300"/>
          <a:ext cx="2508593" cy="142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278080" imgH="1181880" progId="CorelDraw.Graphic.22">
                  <p:embed/>
                </p:oleObj>
              </mc:Choice>
              <mc:Fallback>
                <p:oleObj name="CorelDRAW" r:id="rId5" imgW="2278080" imgH="1181880" progId="CorelDraw.Graphic.2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0387EBC2-9F74-438D-8AA5-9D3DF1850F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635" y="2850300"/>
                        <a:ext cx="2508593" cy="1425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18BE9BF8-AEEA-4FAC-9A89-780E4452DAB5}"/>
              </a:ext>
            </a:extLst>
          </p:cNvPr>
          <p:cNvSpPr txBox="1"/>
          <p:nvPr/>
        </p:nvSpPr>
        <p:spPr>
          <a:xfrm>
            <a:off x="467543" y="1320300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Escopo da Avaliação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8C253E-1507-ADE4-81B1-D0F7BD22E5C5}"/>
              </a:ext>
            </a:extLst>
          </p:cNvPr>
          <p:cNvSpPr txBox="1"/>
          <p:nvPr/>
        </p:nvSpPr>
        <p:spPr>
          <a:xfrm>
            <a:off x="3465925" y="3923732"/>
            <a:ext cx="237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Estudo Controlado e Randomizado</a:t>
            </a:r>
          </a:p>
        </p:txBody>
      </p:sp>
    </p:spTree>
    <p:extLst>
      <p:ext uri="{BB962C8B-B14F-4D97-AF65-F5344CB8AC3E}">
        <p14:creationId xmlns:p14="http://schemas.microsoft.com/office/powerpoint/2010/main" val="15096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pic>
        <p:nvPicPr>
          <p:cNvPr id="12" name="Imagem 11">
            <a:hlinkClick r:id="rId4" action="ppaction://hlinkfile"/>
            <a:extLst>
              <a:ext uri="{FF2B5EF4-FFF2-40B4-BE49-F238E27FC236}">
                <a16:creationId xmlns:a16="http://schemas.microsoft.com/office/drawing/2014/main" id="{251EF366-6F42-69DD-6D0E-AC45B0D6B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22" y="3008351"/>
            <a:ext cx="773610" cy="1005487"/>
          </a:xfrm>
          <a:prstGeom prst="rect">
            <a:avLst/>
          </a:prstGeom>
        </p:spPr>
      </p:pic>
      <p:pic>
        <p:nvPicPr>
          <p:cNvPr id="13" name="Imagem 12">
            <a:hlinkClick r:id="rId6" action="ppaction://hlinkfile"/>
            <a:extLst>
              <a:ext uri="{FF2B5EF4-FFF2-40B4-BE49-F238E27FC236}">
                <a16:creationId xmlns:a16="http://schemas.microsoft.com/office/drawing/2014/main" id="{4EDDBC83-A2BF-8834-FD6C-CF587C512E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62" y="3511094"/>
            <a:ext cx="763289" cy="1005487"/>
          </a:xfrm>
          <a:prstGeom prst="rect">
            <a:avLst/>
          </a:prstGeom>
        </p:spPr>
      </p:pic>
      <p:pic>
        <p:nvPicPr>
          <p:cNvPr id="14" name="Imagem 13">
            <a:hlinkClick r:id="rId8" action="ppaction://hlinkfile"/>
            <a:extLst>
              <a:ext uri="{FF2B5EF4-FFF2-40B4-BE49-F238E27FC236}">
                <a16:creationId xmlns:a16="http://schemas.microsoft.com/office/drawing/2014/main" id="{3E3D7222-1DAE-1043-A9F2-59E13AFD0A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97" y="2959855"/>
            <a:ext cx="777865" cy="1005487"/>
          </a:xfrm>
          <a:prstGeom prst="rect">
            <a:avLst/>
          </a:prstGeom>
        </p:spPr>
      </p:pic>
      <p:pic>
        <p:nvPicPr>
          <p:cNvPr id="15" name="Imagem 14">
            <a:hlinkClick r:id="rId10" action="ppaction://hlinkfile"/>
            <a:extLst>
              <a:ext uri="{FF2B5EF4-FFF2-40B4-BE49-F238E27FC236}">
                <a16:creationId xmlns:a16="http://schemas.microsoft.com/office/drawing/2014/main" id="{9520AF00-8CF3-C824-199D-052DFE75A5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67" y="3428528"/>
            <a:ext cx="762307" cy="1016659"/>
          </a:xfrm>
          <a:prstGeom prst="rect">
            <a:avLst/>
          </a:prstGeom>
        </p:spPr>
      </p:pic>
      <p:pic>
        <p:nvPicPr>
          <p:cNvPr id="17" name="Imagem 16">
            <a:hlinkClick r:id="rId12" action="ppaction://hlinkfile"/>
            <a:extLst>
              <a:ext uri="{FF2B5EF4-FFF2-40B4-BE49-F238E27FC236}">
                <a16:creationId xmlns:a16="http://schemas.microsoft.com/office/drawing/2014/main" id="{75924867-F9F2-9C97-589B-D707E3564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04" y="2931370"/>
            <a:ext cx="777865" cy="1005487"/>
          </a:xfrm>
          <a:prstGeom prst="rect">
            <a:avLst/>
          </a:prstGeom>
        </p:spPr>
      </p:pic>
      <p:pic>
        <p:nvPicPr>
          <p:cNvPr id="19" name="Imagem 18">
            <a:hlinkClick r:id="rId14" action="ppaction://hlinkfile"/>
            <a:extLst>
              <a:ext uri="{FF2B5EF4-FFF2-40B4-BE49-F238E27FC236}">
                <a16:creationId xmlns:a16="http://schemas.microsoft.com/office/drawing/2014/main" id="{1B17B967-5A4F-812A-DD2E-D1D87F01E43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1878"/>
          <a:stretch/>
        </p:blipFill>
        <p:spPr>
          <a:xfrm>
            <a:off x="6371514" y="3435891"/>
            <a:ext cx="758176" cy="1001932"/>
          </a:xfrm>
          <a:prstGeom prst="rect">
            <a:avLst/>
          </a:prstGeom>
        </p:spPr>
      </p:pic>
      <p:pic>
        <p:nvPicPr>
          <p:cNvPr id="20" name="Imagem 19">
            <a:hlinkClick r:id="rId16" action="ppaction://hlinkfile"/>
            <a:extLst>
              <a:ext uri="{FF2B5EF4-FFF2-40B4-BE49-F238E27FC236}">
                <a16:creationId xmlns:a16="http://schemas.microsoft.com/office/drawing/2014/main" id="{E9EB7E2A-C9B6-13DF-5AE7-E7C51E24F1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r="1821"/>
          <a:stretch/>
        </p:blipFill>
        <p:spPr>
          <a:xfrm>
            <a:off x="7379881" y="2915030"/>
            <a:ext cx="762484" cy="1001932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5CE8D3ED-C621-6DE8-CB74-B0C82B399B76}"/>
              </a:ext>
            </a:extLst>
          </p:cNvPr>
          <p:cNvSpPr txBox="1">
            <a:spLocks/>
          </p:cNvSpPr>
          <p:nvPr/>
        </p:nvSpPr>
        <p:spPr>
          <a:xfrm>
            <a:off x="-1175625" y="507731"/>
            <a:ext cx="6092514" cy="55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Impacto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2859D7C-7310-CCE4-7DF0-BE1077AAEFD4}"/>
              </a:ext>
            </a:extLst>
          </p:cNvPr>
          <p:cNvSpPr txBox="1"/>
          <p:nvPr/>
        </p:nvSpPr>
        <p:spPr>
          <a:xfrm>
            <a:off x="399605" y="1275173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Escopo da Avaliação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9A5BFA2-0E41-F71C-3CEF-08AD63B37122}"/>
              </a:ext>
            </a:extLst>
          </p:cNvPr>
          <p:cNvSpPr txBox="1"/>
          <p:nvPr/>
        </p:nvSpPr>
        <p:spPr>
          <a:xfrm>
            <a:off x="254654" y="1817532"/>
            <a:ext cx="7349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+mj-lt"/>
                <a:ea typeface="+mj-ea"/>
                <a:cs typeface="Times New Roman" panose="02020603050405020304" pitchFamily="18" charset="0"/>
              </a:rPr>
              <a:t>Editais das 7 Cadeias Produtivas </a:t>
            </a:r>
            <a:r>
              <a:rPr lang="pt-BR" sz="1600" dirty="0">
                <a:latin typeface="+mj-lt"/>
                <a:ea typeface="+mj-ea"/>
                <a:cs typeface="Times New Roman" panose="02020603050405020304" pitchFamily="18" charset="0"/>
              </a:rPr>
              <a:t>(Apicultura, Bovino, Caprino, Pesca, </a:t>
            </a:r>
            <a:r>
              <a:rPr lang="pt-BR" sz="1600" dirty="0" err="1">
                <a:latin typeface="+mj-lt"/>
                <a:ea typeface="+mj-ea"/>
                <a:cs typeface="Times New Roman" panose="02020603050405020304" pitchFamily="18" charset="0"/>
              </a:rPr>
              <a:t>Mandiocultura</a:t>
            </a:r>
            <a:r>
              <a:rPr lang="pt-BR" sz="1600" dirty="0">
                <a:latin typeface="+mj-lt"/>
                <a:ea typeface="+mj-ea"/>
                <a:cs typeface="Times New Roman" panose="02020603050405020304" pitchFamily="18" charset="0"/>
              </a:rPr>
              <a:t>,    Fruticultura e Oleaginosas).</a:t>
            </a:r>
          </a:p>
        </p:txBody>
      </p:sp>
      <p:sp>
        <p:nvSpPr>
          <p:cNvPr id="2" name="Retângulo: Canto Dobrado 1">
            <a:extLst>
              <a:ext uri="{FF2B5EF4-FFF2-40B4-BE49-F238E27FC236}">
                <a16:creationId xmlns:a16="http://schemas.microsoft.com/office/drawing/2014/main" id="{3940D76E-63ED-AAA5-8589-06E3AF66D322}"/>
              </a:ext>
            </a:extLst>
          </p:cNvPr>
          <p:cNvSpPr/>
          <p:nvPr/>
        </p:nvSpPr>
        <p:spPr>
          <a:xfrm>
            <a:off x="7139089" y="453617"/>
            <a:ext cx="1376940" cy="378682"/>
          </a:xfrm>
          <a:prstGeom prst="foldedCorner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07961C-4BCB-4426-AC21-E11D23E5345B}"/>
              </a:ext>
            </a:extLst>
          </p:cNvPr>
          <p:cNvSpPr txBox="1"/>
          <p:nvPr/>
        </p:nvSpPr>
        <p:spPr>
          <a:xfrm>
            <a:off x="7251495" y="50170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Inovação</a:t>
            </a:r>
          </a:p>
        </p:txBody>
      </p:sp>
    </p:spTree>
    <p:extLst>
      <p:ext uri="{BB962C8B-B14F-4D97-AF65-F5344CB8AC3E}">
        <p14:creationId xmlns:p14="http://schemas.microsoft.com/office/powerpoint/2010/main" val="41140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id="{DEC70EE0-D423-4D96-8289-09C43561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7" y="5529318"/>
            <a:ext cx="949800" cy="6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47F620E8-7105-4877-A9B3-559C70A813E7}"/>
              </a:ext>
            </a:extLst>
          </p:cNvPr>
          <p:cNvSpPr txBox="1">
            <a:spLocks/>
          </p:cNvSpPr>
          <p:nvPr/>
        </p:nvSpPr>
        <p:spPr>
          <a:xfrm>
            <a:off x="5923376" y="5606950"/>
            <a:ext cx="921776" cy="5242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72000" tIns="45720" rIns="7200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Carweb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CE8D3ED-C621-6DE8-CB74-B0C82B399B76}"/>
              </a:ext>
            </a:extLst>
          </p:cNvPr>
          <p:cNvSpPr txBox="1">
            <a:spLocks/>
          </p:cNvSpPr>
          <p:nvPr/>
        </p:nvSpPr>
        <p:spPr>
          <a:xfrm>
            <a:off x="-1175625" y="507731"/>
            <a:ext cx="6092514" cy="55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Avaliação de Impacto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D243F8-3F34-91AE-5F6C-B6EDB9AC7E7C}"/>
              </a:ext>
            </a:extLst>
          </p:cNvPr>
          <p:cNvSpPr txBox="1"/>
          <p:nvPr/>
        </p:nvSpPr>
        <p:spPr>
          <a:xfrm>
            <a:off x="611560" y="118678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Perfil dos Participantes</a:t>
            </a:r>
          </a:p>
        </p:txBody>
      </p:sp>
      <p:sp>
        <p:nvSpPr>
          <p:cNvPr id="3" name="CaixaDeTexto 16">
            <a:extLst>
              <a:ext uri="{FF2B5EF4-FFF2-40B4-BE49-F238E27FC236}">
                <a16:creationId xmlns:a16="http://schemas.microsoft.com/office/drawing/2014/main" id="{C2609F76-D5A7-CA46-2122-75591C52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347" y="1828525"/>
            <a:ext cx="3421062" cy="18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5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altLang="pt-BR" sz="1600" dirty="0">
                <a:latin typeface="+mn-lt"/>
                <a:cs typeface="+mn-cs"/>
              </a:rPr>
              <a:t>Agricultores familiares</a:t>
            </a:r>
          </a:p>
          <a:p>
            <a:pPr eaLnBrk="1" hangingPunct="1">
              <a:spcAft>
                <a:spcPts val="5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altLang="pt-BR" sz="1600" dirty="0">
                <a:latin typeface="+mn-lt"/>
                <a:cs typeface="+mn-cs"/>
              </a:rPr>
              <a:t>Famílias assentadas de Reforma agrária</a:t>
            </a:r>
          </a:p>
          <a:p>
            <a:pPr eaLnBrk="1" hangingPunct="1">
              <a:spcAft>
                <a:spcPts val="5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altLang="pt-BR" sz="1600" dirty="0">
                <a:latin typeface="+mn-lt"/>
                <a:cs typeface="+mn-cs"/>
              </a:rPr>
              <a:t>Povos indígenas</a:t>
            </a:r>
          </a:p>
          <a:p>
            <a:pPr eaLnBrk="1" hangingPunct="1">
              <a:spcAft>
                <a:spcPts val="5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altLang="pt-BR" sz="1600" dirty="0">
                <a:latin typeface="+mn-lt"/>
                <a:cs typeface="+mn-cs"/>
              </a:rPr>
              <a:t>Quilombolas</a:t>
            </a:r>
          </a:p>
          <a:p>
            <a:pPr eaLnBrk="1" hangingPunct="1">
              <a:spcAft>
                <a:spcPts val="5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pt-BR" altLang="pt-BR" sz="1600" dirty="0">
                <a:latin typeface="+mn-lt"/>
                <a:cs typeface="+mn-cs"/>
              </a:rPr>
              <a:t>Comunidades de fundos de pasto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CE56DF-25DF-7DD4-65D8-D7F5144C6C00}"/>
              </a:ext>
            </a:extLst>
          </p:cNvPr>
          <p:cNvSpPr txBox="1"/>
          <p:nvPr/>
        </p:nvSpPr>
        <p:spPr>
          <a:xfrm>
            <a:off x="3907152" y="3968401"/>
            <a:ext cx="433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  <a:buClr>
                <a:srgbClr val="C00000"/>
              </a:buClr>
              <a:buSzPct val="120000"/>
            </a:pPr>
            <a:r>
              <a:rPr lang="pt-BR" sz="1600" b="1" dirty="0"/>
              <a:t>Vinculados às Organizações Produtivas (Cooperativas e Associações)</a:t>
            </a:r>
          </a:p>
        </p:txBody>
      </p:sp>
      <p:pic>
        <p:nvPicPr>
          <p:cNvPr id="5" name="Imagem 4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C9A7142-161B-2DC7-DF73-0B5C85291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8394"/>
            <a:ext cx="2016224" cy="20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B01CDF-49F5-C90C-D2F7-CBACEE7C9601}"/>
              </a:ext>
            </a:extLst>
          </p:cNvPr>
          <p:cNvSpPr txBox="1"/>
          <p:nvPr/>
        </p:nvSpPr>
        <p:spPr>
          <a:xfrm>
            <a:off x="2912664" y="383163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Processo de Seleção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4E6B885-EF40-E97B-95C9-09709D68097B}"/>
              </a:ext>
            </a:extLst>
          </p:cNvPr>
          <p:cNvSpPr txBox="1"/>
          <p:nvPr/>
        </p:nvSpPr>
        <p:spPr>
          <a:xfrm>
            <a:off x="323528" y="1283655"/>
            <a:ext cx="7776864" cy="88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u="sng" dirty="0"/>
              <a:t>Lançamento de Editais </a:t>
            </a:r>
            <a:r>
              <a:rPr lang="pt-BR" sz="1400" dirty="0"/>
              <a:t>de Chamada Pública;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O </a:t>
            </a:r>
            <a:r>
              <a:rPr lang="pt-BR" sz="1400" u="sng" dirty="0"/>
              <a:t>Barema</a:t>
            </a:r>
            <a:r>
              <a:rPr lang="pt-BR" sz="1400" dirty="0"/>
              <a:t> com a pontuação foi divulgado junto ao Edital.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4107F40-7BFA-5999-B840-7B5C8A3342D7}"/>
              </a:ext>
            </a:extLst>
          </p:cNvPr>
          <p:cNvSpPr txBox="1"/>
          <p:nvPr/>
        </p:nvSpPr>
        <p:spPr>
          <a:xfrm>
            <a:off x="655302" y="2947493"/>
            <a:ext cx="204911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pt-BR" sz="1600" b="1" dirty="0">
                <a:latin typeface="Agency FB" panose="020B0503020202020204" pitchFamily="34" charset="0"/>
              </a:rPr>
              <a:t>Etapa </a:t>
            </a:r>
          </a:p>
          <a:p>
            <a:pPr>
              <a:lnSpc>
                <a:spcPts val="1700"/>
              </a:lnSpc>
            </a:pPr>
            <a:r>
              <a:rPr lang="pt-BR" sz="1600" dirty="0">
                <a:latin typeface="Agency FB" panose="020B0503020202020204" pitchFamily="34" charset="0"/>
              </a:rPr>
              <a:t>Seleção da Manifestação</a:t>
            </a:r>
          </a:p>
          <a:p>
            <a:pPr>
              <a:lnSpc>
                <a:spcPts val="1700"/>
              </a:lnSpc>
            </a:pPr>
            <a:r>
              <a:rPr lang="pt-BR" sz="1600" dirty="0">
                <a:latin typeface="Agency FB" panose="020B0503020202020204" pitchFamily="34" charset="0"/>
              </a:rPr>
              <a:t>de Interesse (MI)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E10C53DF-04A8-4376-A9B7-1592C0256831}"/>
              </a:ext>
            </a:extLst>
          </p:cNvPr>
          <p:cNvSpPr txBox="1">
            <a:spLocks/>
          </p:cNvSpPr>
          <p:nvPr/>
        </p:nvSpPr>
        <p:spPr>
          <a:xfrm>
            <a:off x="2795581" y="2771541"/>
            <a:ext cx="1074756" cy="344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  <a:cs typeface="Aharoni" pitchFamily="2" charset="-79"/>
              </a:rPr>
              <a:t>1ª Fase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0A99A56-EB88-DD5C-E84D-5C765B4C7B7A}"/>
              </a:ext>
            </a:extLst>
          </p:cNvPr>
          <p:cNvSpPr txBox="1">
            <a:spLocks noChangeAspect="1"/>
          </p:cNvSpPr>
          <p:nvPr/>
        </p:nvSpPr>
        <p:spPr>
          <a:xfrm>
            <a:off x="2795581" y="3116170"/>
            <a:ext cx="1075936" cy="81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pt-BR" sz="1400" b="1" dirty="0">
                <a:latin typeface="Agency FB" panose="020B0503020202020204" pitchFamily="34" charset="0"/>
                <a:cs typeface="Aharoni" pitchFamily="2" charset="-79"/>
              </a:rPr>
              <a:t>Inscrição da Proposta</a:t>
            </a:r>
          </a:p>
          <a:p>
            <a:pPr>
              <a:lnSpc>
                <a:spcPts val="1500"/>
              </a:lnSpc>
            </a:pP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(</a:t>
            </a:r>
            <a:r>
              <a:rPr lang="pt-BR" sz="1200" dirty="0" err="1">
                <a:latin typeface="Agency FB" panose="020B0503020202020204" pitchFamily="34" charset="0"/>
                <a:cs typeface="Aharoni" pitchFamily="2" charset="-79"/>
              </a:rPr>
              <a:t>CARweb</a:t>
            </a: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)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03D74D4-DAB3-370A-3F69-06638E89AE5A}"/>
              </a:ext>
            </a:extLst>
          </p:cNvPr>
          <p:cNvSpPr txBox="1">
            <a:spLocks/>
          </p:cNvSpPr>
          <p:nvPr/>
        </p:nvSpPr>
        <p:spPr>
          <a:xfrm>
            <a:off x="3976113" y="2762995"/>
            <a:ext cx="1074756" cy="344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  <a:cs typeface="Aharoni" pitchFamily="2" charset="-79"/>
              </a:rPr>
              <a:t>2ª Fase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216EA409-EC52-88E5-329D-4096A6469B65}"/>
              </a:ext>
            </a:extLst>
          </p:cNvPr>
          <p:cNvSpPr txBox="1">
            <a:spLocks noChangeAspect="1"/>
          </p:cNvSpPr>
          <p:nvPr/>
        </p:nvSpPr>
        <p:spPr>
          <a:xfrm>
            <a:off x="3976112" y="3116170"/>
            <a:ext cx="1075936" cy="81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pt-BR" sz="1400" b="1" dirty="0">
                <a:latin typeface="Agency FB" panose="020B0503020202020204" pitchFamily="34" charset="0"/>
                <a:cs typeface="Aharoni" pitchFamily="2" charset="-79"/>
              </a:rPr>
              <a:t>Análise do Colegiado Territorial</a:t>
            </a:r>
          </a:p>
          <a:p>
            <a:pPr>
              <a:lnSpc>
                <a:spcPts val="1500"/>
              </a:lnSpc>
            </a:pPr>
            <a:r>
              <a:rPr lang="pt-BR" sz="1050" dirty="0">
                <a:latin typeface="Agency FB" panose="020B0503020202020204" pitchFamily="34" charset="0"/>
              </a:rPr>
              <a:t>(Parecer-demanda)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14FE3762-CADD-38FC-EAE9-21982F2E13A0}"/>
              </a:ext>
            </a:extLst>
          </p:cNvPr>
          <p:cNvSpPr txBox="1">
            <a:spLocks/>
          </p:cNvSpPr>
          <p:nvPr/>
        </p:nvSpPr>
        <p:spPr>
          <a:xfrm>
            <a:off x="5148064" y="2771541"/>
            <a:ext cx="1074756" cy="344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  <a:cs typeface="Aharoni" pitchFamily="2" charset="-79"/>
              </a:rPr>
              <a:t>3ª Fase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E5D96521-3DD8-C31E-1770-C14A4C569F8C}"/>
              </a:ext>
            </a:extLst>
          </p:cNvPr>
          <p:cNvSpPr txBox="1">
            <a:spLocks noChangeAspect="1"/>
          </p:cNvSpPr>
          <p:nvPr/>
        </p:nvSpPr>
        <p:spPr>
          <a:xfrm>
            <a:off x="5148063" y="3116170"/>
            <a:ext cx="1075936" cy="81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pt-BR" sz="1400" b="1" dirty="0">
                <a:latin typeface="Agency FB" panose="020B0503020202020204" pitchFamily="34" charset="0"/>
                <a:cs typeface="Aharoni" pitchFamily="2" charset="-79"/>
              </a:rPr>
              <a:t>Visita de Campo</a:t>
            </a:r>
          </a:p>
          <a:p>
            <a:pPr>
              <a:lnSpc>
                <a:spcPts val="1500"/>
              </a:lnSpc>
            </a:pP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(Análise de Viabilidade)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EF836A86-E55C-5774-9AC6-F7885BD968E7}"/>
              </a:ext>
            </a:extLst>
          </p:cNvPr>
          <p:cNvSpPr txBox="1">
            <a:spLocks/>
          </p:cNvSpPr>
          <p:nvPr/>
        </p:nvSpPr>
        <p:spPr>
          <a:xfrm>
            <a:off x="6325660" y="2762995"/>
            <a:ext cx="1074756" cy="344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  <a:cs typeface="Aharoni" pitchFamily="2" charset="-79"/>
              </a:rPr>
              <a:t>4ª Fase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ED0CA5AA-14ED-A054-3A88-502D48034CE2}"/>
              </a:ext>
            </a:extLst>
          </p:cNvPr>
          <p:cNvSpPr txBox="1">
            <a:spLocks/>
          </p:cNvSpPr>
          <p:nvPr/>
        </p:nvSpPr>
        <p:spPr>
          <a:xfrm>
            <a:off x="6325836" y="3116748"/>
            <a:ext cx="1075101" cy="816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pt-BR" sz="1400" b="1" dirty="0">
                <a:latin typeface="Agency FB" panose="020B0503020202020204" pitchFamily="34" charset="0"/>
                <a:cs typeface="Aharoni" pitchFamily="2" charset="-79"/>
              </a:rPr>
              <a:t>Análise pelo Comitê Estadual</a:t>
            </a:r>
          </a:p>
          <a:p>
            <a:pPr>
              <a:lnSpc>
                <a:spcPts val="1100"/>
              </a:lnSpc>
            </a:pP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(Aderência à </a:t>
            </a:r>
          </a:p>
          <a:p>
            <a:pPr>
              <a:lnSpc>
                <a:spcPts val="1100"/>
              </a:lnSpc>
            </a:pP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estratégia do Projeto)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774F45F7-2C73-A690-5B62-31C026647E9E}"/>
              </a:ext>
            </a:extLst>
          </p:cNvPr>
          <p:cNvSpPr txBox="1">
            <a:spLocks/>
          </p:cNvSpPr>
          <p:nvPr/>
        </p:nvSpPr>
        <p:spPr>
          <a:xfrm>
            <a:off x="7500547" y="2762995"/>
            <a:ext cx="1074756" cy="344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  <a:cs typeface="Aharoni" pitchFamily="2" charset="-79"/>
              </a:rPr>
              <a:t>5ª Fase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3A6E8F25-4178-4580-B140-CD545178E3A6}"/>
              </a:ext>
            </a:extLst>
          </p:cNvPr>
          <p:cNvSpPr txBox="1">
            <a:spLocks noChangeAspect="1"/>
          </p:cNvSpPr>
          <p:nvPr/>
        </p:nvSpPr>
        <p:spPr>
          <a:xfrm>
            <a:off x="7499800" y="3116170"/>
            <a:ext cx="1075936" cy="81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pt-BR" sz="1400" b="1" dirty="0">
                <a:latin typeface="Agency FB" panose="020B0503020202020204" pitchFamily="34" charset="0"/>
                <a:cs typeface="Aharoni" pitchFamily="2" charset="-79"/>
              </a:rPr>
              <a:t>Aleatorização</a:t>
            </a:r>
          </a:p>
          <a:p>
            <a:pPr>
              <a:lnSpc>
                <a:spcPts val="1500"/>
              </a:lnSpc>
            </a:pP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(Definição Controle </a:t>
            </a:r>
          </a:p>
          <a:p>
            <a:pPr>
              <a:lnSpc>
                <a:spcPts val="1500"/>
              </a:lnSpc>
            </a:pPr>
            <a:r>
              <a:rPr lang="pt-BR" sz="1200" dirty="0">
                <a:latin typeface="Agency FB" panose="020B0503020202020204" pitchFamily="34" charset="0"/>
                <a:cs typeface="Aharoni" pitchFamily="2" charset="-79"/>
              </a:rPr>
              <a:t>e Tratamento)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CC7B7C08-62E9-F058-C995-B56BC1DEB13B}"/>
              </a:ext>
            </a:extLst>
          </p:cNvPr>
          <p:cNvSpPr/>
          <p:nvPr/>
        </p:nvSpPr>
        <p:spPr>
          <a:xfrm rot="16200000">
            <a:off x="4975749" y="2145538"/>
            <a:ext cx="344630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B95F80-4A37-091B-8D1F-E66614536C26}"/>
              </a:ext>
            </a:extLst>
          </p:cNvPr>
          <p:cNvSpPr txBox="1"/>
          <p:nvPr/>
        </p:nvSpPr>
        <p:spPr>
          <a:xfrm>
            <a:off x="4347656" y="4368254"/>
            <a:ext cx="185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Etapas para seleção de um grupo elegível</a:t>
            </a:r>
          </a:p>
          <a:p>
            <a:endParaRPr lang="pt-BR" sz="12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4918E7-8156-6827-43E2-8744CBA4BF54}"/>
              </a:ext>
            </a:extLst>
          </p:cNvPr>
          <p:cNvSpPr txBox="1"/>
          <p:nvPr/>
        </p:nvSpPr>
        <p:spPr>
          <a:xfrm>
            <a:off x="7740352" y="4368254"/>
            <a:ext cx="102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Sorteio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29C1D833-E6AA-ABF1-9A5E-243EFC0FDE19}"/>
              </a:ext>
            </a:extLst>
          </p:cNvPr>
          <p:cNvSpPr/>
          <p:nvPr/>
        </p:nvSpPr>
        <p:spPr>
          <a:xfrm>
            <a:off x="7976293" y="4013628"/>
            <a:ext cx="144016" cy="2918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8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5040ECF-7D14-2B27-8C6F-7418E887DC2B}"/>
              </a:ext>
            </a:extLst>
          </p:cNvPr>
          <p:cNvSpPr/>
          <p:nvPr/>
        </p:nvSpPr>
        <p:spPr>
          <a:xfrm>
            <a:off x="3837772" y="850242"/>
            <a:ext cx="2490396" cy="360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Manifestação de Interesse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1121B9-633B-08A6-3366-78FA28B98963}"/>
              </a:ext>
            </a:extLst>
          </p:cNvPr>
          <p:cNvSpPr/>
          <p:nvPr/>
        </p:nvSpPr>
        <p:spPr>
          <a:xfrm>
            <a:off x="3728520" y="1669817"/>
            <a:ext cx="2085166" cy="38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Classificados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848E19B-5EBA-808D-3CF6-F1FCB9C165C8}"/>
              </a:ext>
            </a:extLst>
          </p:cNvPr>
          <p:cNvSpPr/>
          <p:nvPr/>
        </p:nvSpPr>
        <p:spPr>
          <a:xfrm>
            <a:off x="683568" y="2423817"/>
            <a:ext cx="3599231" cy="613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Reserva para as 4 melhores propostas, que alcançarem uma pontuação acima de 75%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</a:rPr>
              <a:t>TOP 4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BC34914-333D-E0F6-AB95-2594AD1F9117}"/>
              </a:ext>
            </a:extLst>
          </p:cNvPr>
          <p:cNvSpPr/>
          <p:nvPr/>
        </p:nvSpPr>
        <p:spPr>
          <a:xfrm>
            <a:off x="3539517" y="4338733"/>
            <a:ext cx="3395360" cy="452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20" dirty="0">
                <a:solidFill>
                  <a:schemeClr val="tx1"/>
                </a:solidFill>
              </a:rPr>
              <a:t>Linha de Base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8844E9B-BEF9-A6B7-C5F0-EF5C3B24E92E}"/>
              </a:ext>
            </a:extLst>
          </p:cNvPr>
          <p:cNvSpPr/>
          <p:nvPr/>
        </p:nvSpPr>
        <p:spPr>
          <a:xfrm>
            <a:off x="6598940" y="1657750"/>
            <a:ext cx="2269411" cy="400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Não classificados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6A46F2-1FD0-171D-EF34-083EE043424A}"/>
              </a:ext>
            </a:extLst>
          </p:cNvPr>
          <p:cNvSpPr/>
          <p:nvPr/>
        </p:nvSpPr>
        <p:spPr>
          <a:xfrm>
            <a:off x="908049" y="1138823"/>
            <a:ext cx="1575134" cy="298424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Linha de Corte I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</a:rPr>
              <a:t>(Aplicação do </a:t>
            </a:r>
            <a:r>
              <a:rPr lang="pt-BR" sz="900" dirty="0" err="1">
                <a:solidFill>
                  <a:schemeClr val="tx1"/>
                </a:solidFill>
              </a:rPr>
              <a:t>Barema</a:t>
            </a:r>
            <a:r>
              <a:rPr lang="pt-BR" sz="9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1" name="Conector de seta reta 20">
            <a:extLst>
              <a:ext uri="{FF2B5EF4-FFF2-40B4-BE49-F238E27FC236}">
                <a16:creationId xmlns:a16="http://schemas.microsoft.com/office/drawing/2014/main" id="{995814C5-F679-CD7E-0257-C08D2CA3C5F6}"/>
              </a:ext>
            </a:extLst>
          </p:cNvPr>
          <p:cNvCxnSpPr>
            <a:cxnSpLocks/>
          </p:cNvCxnSpPr>
          <p:nvPr/>
        </p:nvCxnSpPr>
        <p:spPr>
          <a:xfrm>
            <a:off x="5868144" y="1210380"/>
            <a:ext cx="775101" cy="454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22">
            <a:extLst>
              <a:ext uri="{FF2B5EF4-FFF2-40B4-BE49-F238E27FC236}">
                <a16:creationId xmlns:a16="http://schemas.microsoft.com/office/drawing/2014/main" id="{B70B2892-0477-5550-60F1-CE5AA3BBF1C1}"/>
              </a:ext>
            </a:extLst>
          </p:cNvPr>
          <p:cNvCxnSpPr>
            <a:cxnSpLocks/>
          </p:cNvCxnSpPr>
          <p:nvPr/>
        </p:nvCxnSpPr>
        <p:spPr>
          <a:xfrm flipH="1">
            <a:off x="3458006" y="2037533"/>
            <a:ext cx="448798" cy="3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3169535F-4571-32E6-54C9-9B74D6B69043}"/>
              </a:ext>
            </a:extLst>
          </p:cNvPr>
          <p:cNvSpPr/>
          <p:nvPr/>
        </p:nvSpPr>
        <p:spPr>
          <a:xfrm>
            <a:off x="4765582" y="2439485"/>
            <a:ext cx="2490396" cy="589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1"/>
              </a:solidFill>
            </a:endParaRP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Aleatorização das Manifestações de Interesse classificadas</a:t>
            </a:r>
          </a:p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25">
            <a:extLst>
              <a:ext uri="{FF2B5EF4-FFF2-40B4-BE49-F238E27FC236}">
                <a16:creationId xmlns:a16="http://schemas.microsoft.com/office/drawing/2014/main" id="{EB1AA353-0807-AB0F-7555-725724F2DF16}"/>
              </a:ext>
            </a:extLst>
          </p:cNvPr>
          <p:cNvCxnSpPr>
            <a:cxnSpLocks/>
          </p:cNvCxnSpPr>
          <p:nvPr/>
        </p:nvCxnSpPr>
        <p:spPr>
          <a:xfrm>
            <a:off x="6643245" y="3037765"/>
            <a:ext cx="259659" cy="311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28">
            <a:extLst>
              <a:ext uri="{FF2B5EF4-FFF2-40B4-BE49-F238E27FC236}">
                <a16:creationId xmlns:a16="http://schemas.microsoft.com/office/drawing/2014/main" id="{1B4FE2F0-6000-47B4-E1A8-495C7F41C881}"/>
              </a:ext>
            </a:extLst>
          </p:cNvPr>
          <p:cNvCxnSpPr>
            <a:cxnSpLocks/>
          </p:cNvCxnSpPr>
          <p:nvPr/>
        </p:nvCxnSpPr>
        <p:spPr>
          <a:xfrm flipH="1">
            <a:off x="4932040" y="3037765"/>
            <a:ext cx="216024" cy="3686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6C22F81C-208D-E98A-FBB2-955694F83F6C}"/>
              </a:ext>
            </a:extLst>
          </p:cNvPr>
          <p:cNvSpPr/>
          <p:nvPr/>
        </p:nvSpPr>
        <p:spPr>
          <a:xfrm>
            <a:off x="912819" y="2012338"/>
            <a:ext cx="1304818" cy="281018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Linha de Corte II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(</a:t>
            </a:r>
            <a:r>
              <a:rPr lang="pt-BR" sz="1000" dirty="0" err="1">
                <a:solidFill>
                  <a:schemeClr val="tx1"/>
                </a:solidFill>
              </a:rPr>
              <a:t>Barema</a:t>
            </a:r>
            <a:r>
              <a:rPr lang="pt-BR" sz="1000" dirty="0">
                <a:solidFill>
                  <a:schemeClr val="tx1"/>
                </a:solidFill>
              </a:rPr>
              <a:t>) </a:t>
            </a:r>
          </a:p>
        </p:txBody>
      </p:sp>
      <p:cxnSp>
        <p:nvCxnSpPr>
          <p:cNvPr id="18" name="Conector de seta reta 21">
            <a:extLst>
              <a:ext uri="{FF2B5EF4-FFF2-40B4-BE49-F238E27FC236}">
                <a16:creationId xmlns:a16="http://schemas.microsoft.com/office/drawing/2014/main" id="{12F3570E-4499-A3AB-ED9E-53EBFE5CBE9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4771103" y="1210380"/>
            <a:ext cx="311867" cy="45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2">
            <a:extLst>
              <a:ext uri="{FF2B5EF4-FFF2-40B4-BE49-F238E27FC236}">
                <a16:creationId xmlns:a16="http://schemas.microsoft.com/office/drawing/2014/main" id="{293320C8-875A-1C1F-30D9-AA18A66ADE1A}"/>
              </a:ext>
            </a:extLst>
          </p:cNvPr>
          <p:cNvCxnSpPr>
            <a:cxnSpLocks/>
          </p:cNvCxnSpPr>
          <p:nvPr/>
        </p:nvCxnSpPr>
        <p:spPr>
          <a:xfrm>
            <a:off x="5237197" y="2037533"/>
            <a:ext cx="320093" cy="383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D98EB22C-BB8C-D7A7-A8E0-A1082A2FFADE}"/>
              </a:ext>
            </a:extLst>
          </p:cNvPr>
          <p:cNvSpPr/>
          <p:nvPr/>
        </p:nvSpPr>
        <p:spPr>
          <a:xfrm>
            <a:off x="4137619" y="3430827"/>
            <a:ext cx="1419671" cy="519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Grupo de Controle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3602263-DA76-FB7D-8847-F12A0C702497}"/>
              </a:ext>
            </a:extLst>
          </p:cNvPr>
          <p:cNvSpPr/>
          <p:nvPr/>
        </p:nvSpPr>
        <p:spPr>
          <a:xfrm>
            <a:off x="6279383" y="3349232"/>
            <a:ext cx="1539130" cy="519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Grupo de Tratamento</a:t>
            </a:r>
            <a:endParaRPr lang="pt-BR" sz="1000" dirty="0">
              <a:solidFill>
                <a:schemeClr val="tx1"/>
              </a:solidFill>
            </a:endParaRPr>
          </a:p>
        </p:txBody>
      </p:sp>
      <p:cxnSp>
        <p:nvCxnSpPr>
          <p:cNvPr id="42" name="Conector de seta reta 25">
            <a:extLst>
              <a:ext uri="{FF2B5EF4-FFF2-40B4-BE49-F238E27FC236}">
                <a16:creationId xmlns:a16="http://schemas.microsoft.com/office/drawing/2014/main" id="{AF7E2743-D9E7-8F09-701E-E284348CD369}"/>
              </a:ext>
            </a:extLst>
          </p:cNvPr>
          <p:cNvCxnSpPr>
            <a:cxnSpLocks/>
          </p:cNvCxnSpPr>
          <p:nvPr/>
        </p:nvCxnSpPr>
        <p:spPr>
          <a:xfrm>
            <a:off x="4932040" y="3974381"/>
            <a:ext cx="0" cy="337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28">
            <a:extLst>
              <a:ext uri="{FF2B5EF4-FFF2-40B4-BE49-F238E27FC236}">
                <a16:creationId xmlns:a16="http://schemas.microsoft.com/office/drawing/2014/main" id="{FBC18228-097C-9F8F-A587-5B6B13557101}"/>
              </a:ext>
            </a:extLst>
          </p:cNvPr>
          <p:cNvCxnSpPr>
            <a:cxnSpLocks/>
          </p:cNvCxnSpPr>
          <p:nvPr/>
        </p:nvCxnSpPr>
        <p:spPr>
          <a:xfrm>
            <a:off x="6489517" y="3868355"/>
            <a:ext cx="0" cy="443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m 52" descr="Logotipo, Ícone&#10;&#10;Descrição gerada automaticamente">
            <a:extLst>
              <a:ext uri="{FF2B5EF4-FFF2-40B4-BE49-F238E27FC236}">
                <a16:creationId xmlns:a16="http://schemas.microsoft.com/office/drawing/2014/main" id="{346A1537-4F40-E3B5-02E8-48EE980B2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87" y="4292327"/>
            <a:ext cx="467952" cy="317433"/>
          </a:xfrm>
          <a:prstGeom prst="rect">
            <a:avLst/>
          </a:prstGeom>
        </p:spPr>
      </p:pic>
      <p:pic>
        <p:nvPicPr>
          <p:cNvPr id="54" name="Imagem 53" descr="Desenho de pessoa olhando para a câmera&#10;&#10;Descrição gerada automaticamente">
            <a:extLst>
              <a:ext uri="{FF2B5EF4-FFF2-40B4-BE49-F238E27FC236}">
                <a16:creationId xmlns:a16="http://schemas.microsoft.com/office/drawing/2014/main" id="{ADF168B9-DC77-6D20-9CCD-2FAAE80E1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49" y="4312183"/>
            <a:ext cx="291746" cy="262566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6E295F2F-5C7C-FD4D-17DD-01C3CC9541D6}"/>
              </a:ext>
            </a:extLst>
          </p:cNvPr>
          <p:cNvSpPr txBox="1"/>
          <p:nvPr/>
        </p:nvSpPr>
        <p:spPr>
          <a:xfrm>
            <a:off x="7488211" y="4045993"/>
            <a:ext cx="13976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Unidade de Análise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4DD3E781-4F85-3FB3-681D-8629F101D12D}"/>
              </a:ext>
            </a:extLst>
          </p:cNvPr>
          <p:cNvSpPr txBox="1"/>
          <p:nvPr/>
        </p:nvSpPr>
        <p:spPr>
          <a:xfrm>
            <a:off x="7254609" y="4582578"/>
            <a:ext cx="95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Organizações</a:t>
            </a:r>
          </a:p>
          <a:p>
            <a:r>
              <a:rPr lang="pt-BR" sz="900" b="1" dirty="0"/>
              <a:t>Produtivas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8786E52B-E4F9-DE91-D242-09A7928F37E4}"/>
              </a:ext>
            </a:extLst>
          </p:cNvPr>
          <p:cNvSpPr txBox="1"/>
          <p:nvPr/>
        </p:nvSpPr>
        <p:spPr>
          <a:xfrm>
            <a:off x="8104099" y="4574751"/>
            <a:ext cx="95807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Beneficiários diretos</a:t>
            </a:r>
          </a:p>
        </p:txBody>
      </p:sp>
      <p:sp>
        <p:nvSpPr>
          <p:cNvPr id="58" name="Seta: para a Direita 57">
            <a:extLst>
              <a:ext uri="{FF2B5EF4-FFF2-40B4-BE49-F238E27FC236}">
                <a16:creationId xmlns:a16="http://schemas.microsoft.com/office/drawing/2014/main" id="{B88D61BD-ED9D-72D3-3C95-D5F5683C638F}"/>
              </a:ext>
            </a:extLst>
          </p:cNvPr>
          <p:cNvSpPr/>
          <p:nvPr/>
        </p:nvSpPr>
        <p:spPr>
          <a:xfrm>
            <a:off x="6993424" y="4458147"/>
            <a:ext cx="292088" cy="128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1E339F9E-0E23-52AE-351D-70CE9CEF8E19}"/>
              </a:ext>
            </a:extLst>
          </p:cNvPr>
          <p:cNvSpPr txBox="1">
            <a:spLocks/>
          </p:cNvSpPr>
          <p:nvPr/>
        </p:nvSpPr>
        <p:spPr>
          <a:xfrm>
            <a:off x="2237430" y="342134"/>
            <a:ext cx="4090738" cy="49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Etapas da Avaliação de Impacto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F294408-2EB7-2F9F-A71E-842353AC3638}"/>
              </a:ext>
            </a:extLst>
          </p:cNvPr>
          <p:cNvSpPr txBox="1"/>
          <p:nvPr/>
        </p:nvSpPr>
        <p:spPr>
          <a:xfrm>
            <a:off x="223526" y="590374"/>
            <a:ext cx="637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1° Etapa</a:t>
            </a:r>
            <a:r>
              <a:rPr lang="pt-BR" sz="1400" dirty="0"/>
              <a:t>:  Definição metodológica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0BD5194-D223-0B2B-8005-A97099652B14}"/>
              </a:ext>
            </a:extLst>
          </p:cNvPr>
          <p:cNvSpPr/>
          <p:nvPr/>
        </p:nvSpPr>
        <p:spPr>
          <a:xfrm>
            <a:off x="2873803" y="3125378"/>
            <a:ext cx="1304818" cy="281018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err="1">
                <a:solidFill>
                  <a:schemeClr val="tx1"/>
                </a:solidFill>
              </a:rPr>
              <a:t>Aleatorização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114B40DF-F823-CD3D-B48B-ABAFDA80B248}"/>
              </a:ext>
            </a:extLst>
          </p:cNvPr>
          <p:cNvSpPr/>
          <p:nvPr/>
        </p:nvSpPr>
        <p:spPr>
          <a:xfrm>
            <a:off x="2359831" y="1691098"/>
            <a:ext cx="1273417" cy="304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</a:rPr>
              <a:t>Grupo Elegível</a:t>
            </a:r>
          </a:p>
        </p:txBody>
      </p:sp>
    </p:spTree>
    <p:extLst>
      <p:ext uri="{BB962C8B-B14F-4D97-AF65-F5344CB8AC3E}">
        <p14:creationId xmlns:p14="http://schemas.microsoft.com/office/powerpoint/2010/main" val="17206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7" grpId="0" animBg="1"/>
      <p:bldP spid="35" grpId="0" animBg="1"/>
      <p:bldP spid="36" grpId="0" animBg="1"/>
      <p:bldP spid="55" grpId="0"/>
      <p:bldP spid="56" grpId="0"/>
      <p:bldP spid="57" grpId="0"/>
      <p:bldP spid="58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D18F4C-E718-129E-E82F-B9EF1F226921}"/>
              </a:ext>
            </a:extLst>
          </p:cNvPr>
          <p:cNvSpPr txBox="1"/>
          <p:nvPr/>
        </p:nvSpPr>
        <p:spPr>
          <a:xfrm>
            <a:off x="1763688" y="351481"/>
            <a:ext cx="540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  <a:cs typeface="Times New Roman" panose="02020603050405020304" pitchFamily="18" charset="0"/>
              </a:rPr>
              <a:t>Linha de Base</a:t>
            </a:r>
          </a:p>
        </p:txBody>
      </p:sp>
      <p:pic>
        <p:nvPicPr>
          <p:cNvPr id="13" name="Imagem 12" descr="J:\B.P. - MONITORAMENTO E AVALIAÇÃO\Avaliação de Impacto\Planejamento da Linha de Base\Mapas com Municípios\Mapa 12 - Municípios contemplados da Coleta de Dados_atualizado28_06_cor2.png">
            <a:extLst>
              <a:ext uri="{FF2B5EF4-FFF2-40B4-BE49-F238E27FC236}">
                <a16:creationId xmlns:a16="http://schemas.microsoft.com/office/drawing/2014/main" id="{98A46D9D-9903-DDC8-559C-12805F6CBB5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1"/>
          <a:stretch/>
        </p:blipFill>
        <p:spPr bwMode="auto">
          <a:xfrm>
            <a:off x="4572000" y="796746"/>
            <a:ext cx="3744416" cy="399527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B8977C6-788E-AF48-2E25-6065BA2E08E2}"/>
              </a:ext>
            </a:extLst>
          </p:cNvPr>
          <p:cNvSpPr/>
          <p:nvPr/>
        </p:nvSpPr>
        <p:spPr>
          <a:xfrm>
            <a:off x="381059" y="1590930"/>
            <a:ext cx="29523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/>
              <a:t>Abrangência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sz="1600" dirty="0"/>
              <a:t>199 Municípios 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/>
              <a:t>27 Territórios de Identidade</a:t>
            </a:r>
          </a:p>
          <a:p>
            <a:pPr algn="just">
              <a:defRPr/>
            </a:pPr>
            <a:endParaRPr lang="pt-BR" sz="1600" dirty="0"/>
          </a:p>
          <a:p>
            <a:pPr algn="just">
              <a:defRPr/>
            </a:pPr>
            <a:r>
              <a:rPr lang="pt-BR" sz="1600" dirty="0"/>
              <a:t>2.250 Questionários aplicados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4553D10-0958-1036-18EB-B6A9D212E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18094"/>
              </p:ext>
            </p:extLst>
          </p:nvPr>
        </p:nvGraphicFramePr>
        <p:xfrm>
          <a:off x="539552" y="3681162"/>
          <a:ext cx="3890637" cy="8485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02056586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544537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61605302"/>
                    </a:ext>
                  </a:extLst>
                </a:gridCol>
                <a:gridCol w="556609">
                  <a:extLst>
                    <a:ext uri="{9D8B030D-6E8A-4147-A177-3AD203B41FA5}">
                      <a16:colId xmlns:a16="http://schemas.microsoft.com/office/drawing/2014/main" val="3524606498"/>
                    </a:ext>
                  </a:extLst>
                </a:gridCol>
                <a:gridCol w="741740">
                  <a:extLst>
                    <a:ext uri="{9D8B030D-6E8A-4147-A177-3AD203B41FA5}">
                      <a16:colId xmlns:a16="http://schemas.microsoft.com/office/drawing/2014/main" val="1986870598"/>
                    </a:ext>
                  </a:extLst>
                </a:gridCol>
              </a:tblGrid>
              <a:tr h="269148">
                <a:tc>
                  <a:txBody>
                    <a:bodyPr/>
                    <a:lstStyle/>
                    <a:p>
                      <a:pPr algn="l"/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Controle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Tratamento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Top4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22200263"/>
                  </a:ext>
                </a:extLst>
              </a:tr>
              <a:tr h="2514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Organização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156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204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23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383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5332271"/>
                  </a:ext>
                </a:extLst>
              </a:tr>
              <a:tr h="3278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Produtor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737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1003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>
                          <a:effectLst/>
                        </a:rPr>
                        <a:t>127</a:t>
                      </a:r>
                      <a:endParaRPr lang="pt-BR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100" dirty="0">
                          <a:effectLst/>
                        </a:rPr>
                        <a:t>1.867</a:t>
                      </a:r>
                      <a:endParaRPr lang="pt-BR" sz="11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Noto Sans CJK SC Regular"/>
                        <a:cs typeface="FreeSan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3743821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C4FDED-A023-5E79-1D41-464641E14605}"/>
              </a:ext>
            </a:extLst>
          </p:cNvPr>
          <p:cNvSpPr txBox="1"/>
          <p:nvPr/>
        </p:nvSpPr>
        <p:spPr>
          <a:xfrm>
            <a:off x="381059" y="10380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800" b="1" dirty="0">
                <a:solidFill>
                  <a:schemeClr val="tx1"/>
                </a:solidFill>
              </a:rPr>
              <a:t>Realização: </a:t>
            </a:r>
            <a:r>
              <a:rPr lang="pt-BR" sz="1600" dirty="0">
                <a:solidFill>
                  <a:schemeClr val="tx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318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23564</TotalTime>
  <Words>715</Words>
  <Application>Microsoft Office PowerPoint</Application>
  <PresentationFormat>Apresentação na tela (16:9)</PresentationFormat>
  <Paragraphs>194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Agency FB</vt:lpstr>
      <vt:lpstr>Arial</vt:lpstr>
      <vt:lpstr>Calibri</vt:lpstr>
      <vt:lpstr>Georgia</vt:lpstr>
      <vt:lpstr>Liberation Serif</vt:lpstr>
      <vt:lpstr>Times New Roman</vt:lpstr>
      <vt:lpstr>Wingdings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Ovidio Brito Souza Filho;Wagner Belo</dc:creator>
  <cp:lastModifiedBy>Jamillly Dias dos Santos</cp:lastModifiedBy>
  <cp:revision>1286</cp:revision>
  <cp:lastPrinted>2020-08-26T12:37:36Z</cp:lastPrinted>
  <dcterms:created xsi:type="dcterms:W3CDTF">2016-01-27T17:20:35Z</dcterms:created>
  <dcterms:modified xsi:type="dcterms:W3CDTF">2023-09-29T17:31:31Z</dcterms:modified>
</cp:coreProperties>
</file>